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2" r:id="rId3"/>
    <p:sldId id="293" r:id="rId4"/>
    <p:sldId id="294" r:id="rId5"/>
    <p:sldId id="295" r:id="rId6"/>
    <p:sldId id="300" r:id="rId7"/>
    <p:sldId id="258" r:id="rId8"/>
    <p:sldId id="288" r:id="rId9"/>
    <p:sldId id="289" r:id="rId10"/>
    <p:sldId id="290" r:id="rId11"/>
    <p:sldId id="277" r:id="rId12"/>
    <p:sldId id="278" r:id="rId13"/>
    <p:sldId id="279" r:id="rId14"/>
    <p:sldId id="280" r:id="rId15"/>
    <p:sldId id="281" r:id="rId16"/>
    <p:sldId id="282" r:id="rId17"/>
    <p:sldId id="283" r:id="rId18"/>
    <p:sldId id="284" r:id="rId19"/>
    <p:sldId id="285" r:id="rId20"/>
    <p:sldId id="286" r:id="rId21"/>
    <p:sldId id="287" r:id="rId22"/>
    <p:sldId id="296" r:id="rId23"/>
    <p:sldId id="297" r:id="rId24"/>
    <p:sldId id="298" r:id="rId25"/>
    <p:sldId id="299" r:id="rId2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1CFA2D6B-33EC-486E-88D9-71A2C5BD9E3B}" type="datetimeFigureOut">
              <a:rPr lang="zh-TW" altLang="en-US" smtClean="0"/>
              <a:t>2014/11/21</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B9FFB85B-0764-46A4-841C-778752B81538}" type="slidenum">
              <a:rPr lang="zh-TW" altLang="en-US" smtClean="0"/>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1CFA2D6B-33EC-486E-88D9-71A2C5BD9E3B}" type="datetimeFigureOut">
              <a:rPr lang="zh-TW" altLang="en-US" smtClean="0"/>
              <a:t>2014/11/21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9FFB85B-0764-46A4-841C-778752B81538}"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1CFA2D6B-33EC-486E-88D9-71A2C5BD9E3B}" type="datetimeFigureOut">
              <a:rPr lang="zh-TW" altLang="en-US" smtClean="0"/>
              <a:t>2014/11/21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9FFB85B-0764-46A4-841C-778752B81538}"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1CFA2D6B-33EC-486E-88D9-71A2C5BD9E3B}" type="datetimeFigureOut">
              <a:rPr lang="zh-TW" altLang="en-US" smtClean="0"/>
              <a:t>2014/11/21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9FFB85B-0764-46A4-841C-778752B81538}"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1CFA2D6B-33EC-486E-88D9-71A2C5BD9E3B}" type="datetimeFigureOut">
              <a:rPr lang="zh-TW" altLang="en-US" smtClean="0"/>
              <a:t>2014/11/21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9FFB85B-0764-46A4-841C-778752B81538}" type="slidenum">
              <a:rPr lang="zh-TW" altLang="en-US" smtClean="0"/>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1CFA2D6B-33EC-486E-88D9-71A2C5BD9E3B}" type="datetimeFigureOut">
              <a:rPr lang="zh-TW" altLang="en-US" smtClean="0"/>
              <a:t>2014/11/21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B9FFB85B-0764-46A4-841C-778752B81538}"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1CFA2D6B-33EC-486E-88D9-71A2C5BD9E3B}" type="datetimeFigureOut">
              <a:rPr lang="zh-TW" altLang="en-US" smtClean="0"/>
              <a:t>2014/11/21</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B9FFB85B-0764-46A4-841C-778752B81538}"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1CFA2D6B-33EC-486E-88D9-71A2C5BD9E3B}" type="datetimeFigureOut">
              <a:rPr lang="zh-TW" altLang="en-US" smtClean="0"/>
              <a:t>2014/11/21</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B9FFB85B-0764-46A4-841C-778752B81538}"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1CFA2D6B-33EC-486E-88D9-71A2C5BD9E3B}" type="datetimeFigureOut">
              <a:rPr lang="zh-TW" altLang="en-US" smtClean="0"/>
              <a:t>2014/11/21</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B9FFB85B-0764-46A4-841C-778752B81538}" type="slidenum">
              <a:rPr lang="zh-TW" altLang="en-US" smtClean="0"/>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1CFA2D6B-33EC-486E-88D9-71A2C5BD9E3B}" type="datetimeFigureOut">
              <a:rPr lang="zh-TW" altLang="en-US" smtClean="0"/>
              <a:t>2014/11/21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B9FFB85B-0764-46A4-841C-778752B81538}"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1CFA2D6B-33EC-486E-88D9-71A2C5BD9E3B}" type="datetimeFigureOut">
              <a:rPr lang="zh-TW" altLang="en-US" smtClean="0"/>
              <a:t>2014/11/21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B9FFB85B-0764-46A4-841C-778752B81538}" type="slidenum">
              <a:rPr lang="zh-TW" altLang="en-US" smtClean="0"/>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CFA2D6B-33EC-486E-88D9-71A2C5BD9E3B}" type="datetimeFigureOut">
              <a:rPr lang="zh-TW" altLang="en-US" smtClean="0"/>
              <a:t>2014/11/21</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9FFB85B-0764-46A4-841C-778752B81538}" type="slidenum">
              <a:rPr lang="zh-TW" altLang="en-US" smtClean="0"/>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http://pics17.webs-tv.net/6/userfile/o/odyssey2001/blog/145cc41b2dbe4e.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endParaRPr lang="zh-TW" altLang="en-US" sz="5400" dirty="0"/>
          </a:p>
        </p:txBody>
      </p:sp>
      <p:sp>
        <p:nvSpPr>
          <p:cNvPr id="3" name="副標題 2"/>
          <p:cNvSpPr>
            <a:spLocks noGrp="1"/>
          </p:cNvSpPr>
          <p:nvPr>
            <p:ph type="subTitle" idx="1"/>
          </p:nvPr>
        </p:nvSpPr>
        <p:spPr>
          <a:xfrm>
            <a:off x="1403648" y="2708920"/>
            <a:ext cx="7406640" cy="2880320"/>
          </a:xfrm>
        </p:spPr>
        <p:txBody>
          <a:bodyPr>
            <a:normAutofit/>
          </a:bodyPr>
          <a:lstStyle/>
          <a:p>
            <a:r>
              <a:rPr lang="zh-TW" altLang="zh-TW" sz="4000" b="1" dirty="0" smtClean="0">
                <a:solidFill>
                  <a:srgbClr val="C00000"/>
                </a:solidFill>
                <a:latin typeface="+mn-ea"/>
              </a:rPr>
              <a:t>生物科技</a:t>
            </a:r>
            <a:r>
              <a:rPr lang="zh-TW" altLang="en-US" sz="4000" b="1" dirty="0" smtClean="0">
                <a:solidFill>
                  <a:srgbClr val="C00000"/>
                </a:solidFill>
                <a:latin typeface="+mn-ea"/>
              </a:rPr>
              <a:t>與社會風險</a:t>
            </a:r>
            <a:r>
              <a:rPr lang="en-US" altLang="zh-TW" sz="4000" b="1" dirty="0" smtClean="0">
                <a:solidFill>
                  <a:srgbClr val="C00000"/>
                </a:solidFill>
                <a:latin typeface="+mn-ea"/>
              </a:rPr>
              <a:t>—</a:t>
            </a:r>
          </a:p>
          <a:p>
            <a:r>
              <a:rPr lang="zh-TW" altLang="en-US" sz="4000" b="1" dirty="0" smtClean="0">
                <a:solidFill>
                  <a:srgbClr val="C00000"/>
                </a:solidFill>
                <a:latin typeface="+mn-ea"/>
              </a:rPr>
              <a:t>談複製人</a:t>
            </a:r>
            <a:endParaRPr lang="en-US" altLang="zh-TW" sz="4000" b="1" dirty="0" smtClean="0">
              <a:solidFill>
                <a:srgbClr val="C00000"/>
              </a:solidFill>
              <a:latin typeface="+mn-ea"/>
            </a:endParaRPr>
          </a:p>
          <a:p>
            <a:r>
              <a:rPr lang="zh-TW" altLang="en-US" sz="3200" b="1" dirty="0" smtClean="0">
                <a:solidFill>
                  <a:schemeClr val="tx2"/>
                </a:solidFill>
                <a:latin typeface="+mn-ea"/>
              </a:rPr>
              <a:t>健康美容系</a:t>
            </a:r>
            <a:r>
              <a:rPr lang="en-US" altLang="zh-TW" sz="3200" b="1" dirty="0" smtClean="0">
                <a:solidFill>
                  <a:schemeClr val="tx2"/>
                </a:solidFill>
                <a:latin typeface="+mn-ea"/>
              </a:rPr>
              <a:t>/</a:t>
            </a:r>
            <a:r>
              <a:rPr lang="zh-TW" altLang="en-US" sz="3200" b="1" dirty="0" smtClean="0">
                <a:solidFill>
                  <a:schemeClr val="tx2"/>
                </a:solidFill>
                <a:latin typeface="+mn-ea"/>
              </a:rPr>
              <a:t>共同教育中心</a:t>
            </a:r>
            <a:endParaRPr lang="en-US" altLang="zh-TW" sz="3200" b="1" dirty="0" smtClean="0">
              <a:solidFill>
                <a:schemeClr val="tx2"/>
              </a:solidFill>
              <a:latin typeface="+mn-ea"/>
            </a:endParaRPr>
          </a:p>
          <a:p>
            <a:r>
              <a:rPr lang="zh-TW" altLang="en-US" sz="3200" b="1" dirty="0">
                <a:solidFill>
                  <a:schemeClr val="tx2"/>
                </a:solidFill>
                <a:latin typeface="+mn-ea"/>
              </a:rPr>
              <a:t>朱秀姬</a:t>
            </a:r>
            <a:endParaRPr lang="en-US" altLang="zh-TW" sz="3200" b="1" dirty="0" smtClean="0">
              <a:solidFill>
                <a:schemeClr val="tx2"/>
              </a:solidFill>
              <a:latin typeface="+mn-ea"/>
            </a:endParaRPr>
          </a:p>
          <a:p>
            <a:endParaRPr lang="zh-TW" altLang="en-US" sz="4000" dirty="0">
              <a:solidFill>
                <a:srgbClr val="C00000"/>
              </a:solidFill>
              <a:latin typeface="+mn-ea"/>
            </a:endParaRPr>
          </a:p>
        </p:txBody>
      </p:sp>
    </p:spTree>
    <p:extLst>
      <p:ext uri="{BB962C8B-B14F-4D97-AF65-F5344CB8AC3E}">
        <p14:creationId xmlns:p14="http://schemas.microsoft.com/office/powerpoint/2010/main" val="56811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ffectLst/>
              </a:rPr>
              <a:t>  </a:t>
            </a:r>
            <a:r>
              <a:rPr lang="zh-TW" altLang="en-US" dirty="0" smtClean="0">
                <a:solidFill>
                  <a:srgbClr val="FF0000"/>
                </a:solidFill>
                <a:effectLst/>
              </a:rPr>
              <a:t>複製</a:t>
            </a:r>
            <a:r>
              <a:rPr lang="zh-TW" altLang="en-US" dirty="0">
                <a:solidFill>
                  <a:srgbClr val="FF0000"/>
                </a:solidFill>
                <a:effectLst/>
              </a:rPr>
              <a:t>人風險與胚胎問題</a:t>
            </a:r>
          </a:p>
        </p:txBody>
      </p:sp>
      <p:sp>
        <p:nvSpPr>
          <p:cNvPr id="3" name="內容版面配置區 2"/>
          <p:cNvSpPr>
            <a:spLocks noGrp="1"/>
          </p:cNvSpPr>
          <p:nvPr>
            <p:ph idx="1"/>
          </p:nvPr>
        </p:nvSpPr>
        <p:spPr/>
        <p:txBody>
          <a:bodyPr>
            <a:normAutofit lnSpcReduction="10000"/>
          </a:bodyPr>
          <a:lstStyle/>
          <a:p>
            <a:r>
              <a:rPr lang="zh-TW" altLang="en-US" sz="3600" dirty="0"/>
              <a:t>複製程序會為複製人帶來不能接受的風險。以威穆特團隊的經驗而言，成功地複製出桃麗羊之前總共有 </a:t>
            </a:r>
            <a:r>
              <a:rPr lang="en-US" altLang="zh-TW" sz="3600" dirty="0">
                <a:solidFill>
                  <a:srgbClr val="FF0000"/>
                </a:solidFill>
              </a:rPr>
              <a:t>276 </a:t>
            </a:r>
            <a:r>
              <a:rPr lang="zh-TW" altLang="en-US" sz="3600" dirty="0">
                <a:solidFill>
                  <a:srgbClr val="FF0000"/>
                </a:solidFill>
              </a:rPr>
              <a:t>次的失敗</a:t>
            </a:r>
            <a:r>
              <a:rPr lang="zh-TW" altLang="en-US" sz="3600" dirty="0"/>
              <a:t>。複製人過程中必然也可能會造成胚胎的死亡、損傷或其他預料以外的差錯，如</a:t>
            </a:r>
            <a:r>
              <a:rPr lang="zh-TW" altLang="en-US" sz="3600" dirty="0">
                <a:solidFill>
                  <a:srgbClr val="FF0000"/>
                </a:solidFill>
              </a:rPr>
              <a:t>提早老化、癌症傾向、發育障礙或早夭</a:t>
            </a:r>
            <a:r>
              <a:rPr lang="zh-TW" altLang="en-US" sz="3600" dirty="0"/>
              <a:t>。這些醫源性的傷害若發生在人類胚胎或嬰兒身上，是無法被接受的。 </a:t>
            </a:r>
          </a:p>
          <a:p>
            <a:endParaRPr lang="zh-TW" altLang="en-US" dirty="0"/>
          </a:p>
        </p:txBody>
      </p:sp>
    </p:spTree>
    <p:extLst>
      <p:ext uri="{BB962C8B-B14F-4D97-AF65-F5344CB8AC3E}">
        <p14:creationId xmlns:p14="http://schemas.microsoft.com/office/powerpoint/2010/main" val="816194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solidFill>
                  <a:srgbClr val="FF0000"/>
                </a:solidFill>
                <a:effectLst/>
              </a:rPr>
              <a:t>反對複製人的觀點</a:t>
            </a:r>
          </a:p>
        </p:txBody>
      </p:sp>
      <p:sp>
        <p:nvSpPr>
          <p:cNvPr id="3" name="內容版面配置區 2"/>
          <p:cNvSpPr>
            <a:spLocks noGrp="1"/>
          </p:cNvSpPr>
          <p:nvPr>
            <p:ph idx="1"/>
          </p:nvPr>
        </p:nvSpPr>
        <p:spPr>
          <a:xfrm>
            <a:off x="1435608" y="1340768"/>
            <a:ext cx="7498080" cy="5256584"/>
          </a:xfrm>
        </p:spPr>
        <p:txBody>
          <a:bodyPr>
            <a:normAutofit lnSpcReduction="10000"/>
          </a:bodyPr>
          <a:lstStyle/>
          <a:p>
            <a:r>
              <a:rPr lang="en-US" altLang="zh-TW" sz="3600" dirty="0" smtClean="0"/>
              <a:t>(</a:t>
            </a:r>
            <a:r>
              <a:rPr lang="en-US" altLang="zh-TW" sz="3600" dirty="0"/>
              <a:t>1</a:t>
            </a:r>
            <a:r>
              <a:rPr lang="en-US" altLang="zh-TW" sz="3600" dirty="0" smtClean="0"/>
              <a:t>)</a:t>
            </a:r>
            <a:r>
              <a:rPr lang="zh-TW" altLang="zh-TW" sz="3600" dirty="0"/>
              <a:t>是否允許</a:t>
            </a:r>
            <a:r>
              <a:rPr lang="zh-TW" altLang="zh-TW" sz="3600" dirty="0" smtClean="0"/>
              <a:t>利用</a:t>
            </a:r>
            <a:r>
              <a:rPr lang="zh-TW" altLang="zh-TW" sz="3600" dirty="0"/>
              <a:t>複製人的器官挽救非利用器官移殖，即無法治愈的</a:t>
            </a:r>
            <a:r>
              <a:rPr lang="zh-TW" altLang="zh-TW" sz="3600" dirty="0" smtClean="0"/>
              <a:t>病人</a:t>
            </a:r>
            <a:endParaRPr lang="en-US" altLang="zh-TW" sz="3600" dirty="0" smtClean="0"/>
          </a:p>
          <a:p>
            <a:r>
              <a:rPr lang="zh-TW" altLang="zh-TW" sz="3600" u="sng" dirty="0"/>
              <a:t>問題</a:t>
            </a:r>
            <a:r>
              <a:rPr lang="zh-TW" altLang="zh-TW" sz="3600" dirty="0"/>
              <a:t>－</a:t>
            </a:r>
            <a:r>
              <a:rPr lang="en-US" altLang="zh-TW" sz="3600" dirty="0"/>
              <a:t>Human right</a:t>
            </a:r>
            <a:r>
              <a:rPr lang="zh-TW" altLang="zh-TW" sz="3600" dirty="0"/>
              <a:t>，本尊，分身？</a:t>
            </a:r>
            <a:r>
              <a:rPr lang="en-US" altLang="zh-TW" sz="3600" dirty="0"/>
              <a:t/>
            </a:r>
            <a:br>
              <a:rPr lang="en-US" altLang="zh-TW" sz="3600" dirty="0"/>
            </a:br>
            <a:r>
              <a:rPr lang="zh-TW" altLang="zh-TW" sz="3600" dirty="0"/>
              <a:t>複製人有否自己人權（有否自己人格意志）？</a:t>
            </a:r>
            <a:r>
              <a:rPr lang="en-US" altLang="zh-TW" sz="3600" dirty="0"/>
              <a:t/>
            </a:r>
            <a:br>
              <a:rPr lang="en-US" altLang="zh-TW" sz="3600" dirty="0"/>
            </a:br>
            <a:r>
              <a:rPr lang="zh-TW" altLang="zh-TW" sz="3600" dirty="0"/>
              <a:t>是本尊、還是分身（誰主？誰副？）？</a:t>
            </a:r>
            <a:r>
              <a:rPr lang="en-US" altLang="zh-TW" sz="3600" dirty="0"/>
              <a:t/>
            </a:r>
            <a:br>
              <a:rPr lang="en-US" altLang="zh-TW" sz="3600" dirty="0"/>
            </a:br>
            <a:r>
              <a:rPr lang="zh-TW" altLang="zh-TW" sz="3600" dirty="0"/>
              <a:t>他若生病是否有權要求本尊給他器官？</a:t>
            </a:r>
          </a:p>
          <a:p>
            <a:endParaRPr lang="zh-TW" altLang="zh-TW" dirty="0"/>
          </a:p>
          <a:p>
            <a:endParaRPr lang="zh-TW" altLang="en-US" dirty="0"/>
          </a:p>
        </p:txBody>
      </p:sp>
    </p:spTree>
    <p:extLst>
      <p:ext uri="{BB962C8B-B14F-4D97-AF65-F5344CB8AC3E}">
        <p14:creationId xmlns:p14="http://schemas.microsoft.com/office/powerpoint/2010/main" val="609686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solidFill>
                  <a:srgbClr val="FF0000"/>
                </a:solidFill>
                <a:effectLst/>
              </a:rPr>
              <a:t>(2) </a:t>
            </a:r>
            <a:r>
              <a:rPr lang="zh-TW" altLang="zh-TW" dirty="0">
                <a:solidFill>
                  <a:srgbClr val="FF0000"/>
                </a:solidFill>
                <a:effectLst/>
              </a:rPr>
              <a:t>複製一個死去的親人</a:t>
            </a:r>
            <a:br>
              <a:rPr lang="zh-TW" altLang="zh-TW" dirty="0">
                <a:solidFill>
                  <a:srgbClr val="FF0000"/>
                </a:solidFill>
                <a:effectLst/>
              </a:rPr>
            </a:br>
            <a:endParaRPr lang="zh-TW" altLang="en-US" dirty="0">
              <a:solidFill>
                <a:srgbClr val="FF0000"/>
              </a:solidFill>
              <a:effectLst/>
            </a:endParaRPr>
          </a:p>
        </p:txBody>
      </p:sp>
      <p:sp>
        <p:nvSpPr>
          <p:cNvPr id="3" name="內容版面配置區 2"/>
          <p:cNvSpPr>
            <a:spLocks noGrp="1"/>
          </p:cNvSpPr>
          <p:nvPr>
            <p:ph idx="1"/>
          </p:nvPr>
        </p:nvSpPr>
        <p:spPr>
          <a:xfrm>
            <a:off x="1435608" y="1124744"/>
            <a:ext cx="7498080" cy="5123656"/>
          </a:xfrm>
        </p:spPr>
        <p:txBody>
          <a:bodyPr>
            <a:normAutofit lnSpcReduction="10000"/>
          </a:bodyPr>
          <a:lstStyle/>
          <a:p>
            <a:r>
              <a:rPr lang="zh-TW" altLang="zh-TW" u="sng" dirty="0" smtClean="0"/>
              <a:t>問題</a:t>
            </a:r>
            <a:r>
              <a:rPr lang="zh-TW" altLang="zh-TW" dirty="0"/>
              <a:t>－親屬關係？道德、倫理關係的混亂</a:t>
            </a:r>
            <a:r>
              <a:rPr lang="en-US" altLang="zh-TW" dirty="0"/>
              <a:t/>
            </a:r>
            <a:br>
              <a:rPr lang="en-US" altLang="zh-TW" dirty="0"/>
            </a:br>
            <a:r>
              <a:rPr lang="zh-TW" altLang="zh-TW" dirty="0"/>
              <a:t>範例</a:t>
            </a:r>
            <a:r>
              <a:rPr lang="en-US" altLang="zh-TW" dirty="0"/>
              <a:t>1</a:t>
            </a:r>
            <a:r>
              <a:rPr lang="zh-TW" altLang="zh-TW" dirty="0"/>
              <a:t>：</a:t>
            </a:r>
            <a:r>
              <a:rPr lang="en-US" altLang="zh-TW" dirty="0"/>
              <a:t/>
            </a:r>
            <a:br>
              <a:rPr lang="en-US" altLang="zh-TW" dirty="0"/>
            </a:br>
            <a:r>
              <a:rPr lang="en-US" altLang="zh-TW" dirty="0"/>
              <a:t>    </a:t>
            </a:r>
            <a:r>
              <a:rPr lang="zh-TW" altLang="zh-TW" dirty="0"/>
              <a:t>某甲</a:t>
            </a:r>
            <a:r>
              <a:rPr lang="en-US" altLang="zh-TW" dirty="0"/>
              <a:t>30</a:t>
            </a:r>
            <a:r>
              <a:rPr lang="zh-TW" altLang="zh-TW" dirty="0"/>
              <a:t>歲生了個兒子</a:t>
            </a:r>
            <a:r>
              <a:rPr lang="en-US" altLang="zh-TW" dirty="0"/>
              <a:t> → 20</a:t>
            </a:r>
            <a:r>
              <a:rPr lang="zh-TW" altLang="zh-TW" dirty="0"/>
              <a:t>年後甲因飛機墬機過世，家人利用基因複製一個甲。</a:t>
            </a:r>
            <a:r>
              <a:rPr lang="en-US" altLang="zh-TW" dirty="0"/>
              <a:t/>
            </a:r>
            <a:br>
              <a:rPr lang="en-US" altLang="zh-TW" dirty="0"/>
            </a:br>
            <a:r>
              <a:rPr lang="en-US" altLang="zh-TW" dirty="0"/>
              <a:t>Q 1</a:t>
            </a:r>
            <a:r>
              <a:rPr lang="zh-TW" altLang="zh-TW" dirty="0"/>
              <a:t>：複製甲的社會倫理地位為何？</a:t>
            </a:r>
            <a:r>
              <a:rPr lang="en-US" altLang="zh-TW" dirty="0"/>
              <a:t/>
            </a:r>
            <a:br>
              <a:rPr lang="en-US" altLang="zh-TW" dirty="0"/>
            </a:br>
            <a:r>
              <a:rPr lang="en-US" altLang="zh-TW" dirty="0"/>
              <a:t>         -</a:t>
            </a:r>
            <a:r>
              <a:rPr lang="zh-TW" altLang="zh-TW" dirty="0"/>
              <a:t>此</a:t>
            </a:r>
            <a:r>
              <a:rPr lang="en-US" altLang="zh-TW" dirty="0"/>
              <a:t>20</a:t>
            </a:r>
            <a:r>
              <a:rPr lang="zh-TW" altLang="zh-TW" dirty="0"/>
              <a:t>歲兒子如何稱呼甲</a:t>
            </a:r>
            <a:r>
              <a:rPr lang="en-US" altLang="zh-TW" dirty="0"/>
              <a:t> (</a:t>
            </a:r>
            <a:r>
              <a:rPr lang="zh-TW" altLang="zh-TW" dirty="0"/>
              <a:t>爸爸？</a:t>
            </a:r>
            <a:r>
              <a:rPr lang="en-US" altLang="zh-TW" dirty="0"/>
              <a:t>)</a:t>
            </a:r>
            <a:br>
              <a:rPr lang="en-US" altLang="zh-TW" dirty="0"/>
            </a:br>
            <a:r>
              <a:rPr lang="en-US" altLang="zh-TW" dirty="0"/>
              <a:t>Q 2</a:t>
            </a:r>
            <a:r>
              <a:rPr lang="zh-TW" altLang="zh-TW" dirty="0"/>
              <a:t>：複製甲的法律地位為何？</a:t>
            </a:r>
            <a:r>
              <a:rPr lang="en-US" altLang="zh-TW" dirty="0"/>
              <a:t/>
            </a:r>
            <a:br>
              <a:rPr lang="en-US" altLang="zh-TW" dirty="0"/>
            </a:br>
            <a:r>
              <a:rPr lang="en-US" altLang="zh-TW" dirty="0"/>
              <a:t>         –</a:t>
            </a:r>
            <a:r>
              <a:rPr lang="zh-TW" altLang="zh-TW" dirty="0"/>
              <a:t>兒子與複製甲如何分配甲過世後所留的遺產？</a:t>
            </a:r>
          </a:p>
          <a:p>
            <a:endParaRPr lang="zh-TW" altLang="en-US" dirty="0"/>
          </a:p>
        </p:txBody>
      </p:sp>
    </p:spTree>
    <p:extLst>
      <p:ext uri="{BB962C8B-B14F-4D97-AF65-F5344CB8AC3E}">
        <p14:creationId xmlns:p14="http://schemas.microsoft.com/office/powerpoint/2010/main" val="911370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435608" y="404664"/>
            <a:ext cx="7498080" cy="6453336"/>
          </a:xfrm>
        </p:spPr>
        <p:txBody>
          <a:bodyPr>
            <a:normAutofit/>
          </a:bodyPr>
          <a:lstStyle/>
          <a:p>
            <a:r>
              <a:rPr lang="zh-TW" altLang="zh-TW" sz="3600" dirty="0"/>
              <a:t>範例</a:t>
            </a:r>
            <a:r>
              <a:rPr lang="en-US" altLang="zh-TW" sz="3600" dirty="0"/>
              <a:t>2</a:t>
            </a:r>
            <a:r>
              <a:rPr lang="zh-TW" altLang="zh-TW" sz="3600" dirty="0"/>
              <a:t>：</a:t>
            </a:r>
            <a:r>
              <a:rPr lang="en-US" altLang="zh-TW" sz="3600" dirty="0"/>
              <a:t/>
            </a:r>
            <a:br>
              <a:rPr lang="en-US" altLang="zh-TW" sz="3600" dirty="0"/>
            </a:br>
            <a:r>
              <a:rPr lang="en-US" altLang="zh-TW" sz="3600" dirty="0"/>
              <a:t>    </a:t>
            </a:r>
            <a:r>
              <a:rPr lang="zh-TW" altLang="zh-TW" sz="3600" dirty="0"/>
              <a:t>因被複製者的遺傳基因</a:t>
            </a:r>
            <a:r>
              <a:rPr lang="en-US" altLang="zh-TW" sz="3600" dirty="0"/>
              <a:t>(DNA)</a:t>
            </a:r>
            <a:r>
              <a:rPr lang="zh-TW" altLang="zh-TW" sz="3600" dirty="0"/>
              <a:t>與原來個體相同，若未來複製人犯了強姦殺人，現場僅留有血液及精液等樣本，警方如何釐清複製與被複製者的關係？</a:t>
            </a:r>
          </a:p>
          <a:p>
            <a:r>
              <a:rPr lang="zh-TW" altLang="zh-TW" sz="3600" dirty="0"/>
              <a:t>靈魂能被複製嗎？</a:t>
            </a:r>
            <a:r>
              <a:rPr lang="en-US" altLang="zh-TW" sz="3600" dirty="0"/>
              <a:t> (Can Souls Be Xeroxed ?)</a:t>
            </a:r>
            <a:r>
              <a:rPr lang="zh-TW" altLang="zh-TW" sz="3600" dirty="0"/>
              <a:t>，其中提及若是複製人成功了，那麼這個人必然有靈魂。科學家可以複製人，但絕對無法複製人的靈魂</a:t>
            </a:r>
            <a:r>
              <a:rPr lang="en-US" altLang="zh-TW" sz="3600" dirty="0"/>
              <a:t> (Wright, 1997)</a:t>
            </a:r>
            <a:r>
              <a:rPr lang="zh-TW" altLang="zh-TW" sz="3600" dirty="0"/>
              <a:t>。</a:t>
            </a:r>
            <a:endParaRPr lang="zh-TW" altLang="en-US" sz="3600" dirty="0"/>
          </a:p>
        </p:txBody>
      </p:sp>
    </p:spTree>
    <p:extLst>
      <p:ext uri="{BB962C8B-B14F-4D97-AF65-F5344CB8AC3E}">
        <p14:creationId xmlns:p14="http://schemas.microsoft.com/office/powerpoint/2010/main" val="215044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lnSpcReduction="10000"/>
          </a:bodyPr>
          <a:lstStyle/>
          <a:p>
            <a:r>
              <a:rPr lang="zh-TW" altLang="zh-TW" dirty="0"/>
              <a:t>母性社會（因產卵及子宮）的架構也許是可預期的，但此等發展之優劣實在值得深思（林榮茂，民八十六）。藉由掌握這項技術，女人是否將不再需要男人就可以自我無性繁殖，創造一個獨立的女人國世界？不論這種想法是否成真，至少這個技術是解決不孕症或拯救快要滅種動物的另一個方法，而同性戀的夫婦也因此擁有自己的小孩，因為複製人也算是一種</a:t>
            </a:r>
            <a:r>
              <a:rPr lang="zh-TW" altLang="zh-TW" dirty="0" smtClean="0"/>
              <a:t>後代。</a:t>
            </a:r>
            <a:endParaRPr lang="zh-TW" altLang="en-US" dirty="0"/>
          </a:p>
        </p:txBody>
      </p:sp>
    </p:spTree>
    <p:extLst>
      <p:ext uri="{BB962C8B-B14F-4D97-AF65-F5344CB8AC3E}">
        <p14:creationId xmlns:p14="http://schemas.microsoft.com/office/powerpoint/2010/main" val="1871692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lnSpcReduction="10000"/>
          </a:bodyPr>
          <a:lstStyle/>
          <a:p>
            <a:r>
              <a:rPr lang="zh-TW" altLang="zh-TW" dirty="0"/>
              <a:t>「自體複製」應用在人類身上主要的目地在於開發出能供移植並且不會產生排斥反應的器官</a:t>
            </a:r>
            <a:r>
              <a:rPr lang="zh-TW" altLang="zh-TW" dirty="0" smtClean="0"/>
              <a:t>。</a:t>
            </a:r>
            <a:endParaRPr lang="en-US" altLang="zh-TW" dirty="0" smtClean="0"/>
          </a:p>
          <a:p>
            <a:r>
              <a:rPr lang="zh-TW" altLang="zh-TW" dirty="0"/>
              <a:t>人類將能避免移植器官的自體排斥，利用動物（例如：豬）來幫助人類再生所有的器官，這不是沒有可能的，因為目前人類基因解讀計畫</a:t>
            </a:r>
            <a:r>
              <a:rPr lang="en-US" altLang="zh-TW" dirty="0"/>
              <a:t> (Human Genome Project) </a:t>
            </a:r>
            <a:r>
              <a:rPr lang="zh-TW" altLang="zh-TW" dirty="0"/>
              <a:t>已經開始，預估要繪製出一張人類基因圖</a:t>
            </a:r>
            <a:r>
              <a:rPr lang="en-US" altLang="zh-TW" dirty="0"/>
              <a:t> (Bishop &amp; Waldhole,1990)</a:t>
            </a:r>
            <a:r>
              <a:rPr lang="zh-TW" altLang="zh-TW" dirty="0"/>
              <a:t>。</a:t>
            </a:r>
            <a:r>
              <a:rPr lang="en-US" altLang="zh-TW" dirty="0"/>
              <a:t/>
            </a:r>
            <a:br>
              <a:rPr lang="en-US" altLang="zh-TW" dirty="0"/>
            </a:br>
            <a:r>
              <a:rPr lang="en-US" altLang="zh-TW" dirty="0"/>
              <a:t/>
            </a:r>
            <a:br>
              <a:rPr lang="en-US" altLang="zh-TW" dirty="0"/>
            </a:br>
            <a:endParaRPr lang="zh-TW" altLang="en-US" dirty="0"/>
          </a:p>
        </p:txBody>
      </p:sp>
    </p:spTree>
    <p:extLst>
      <p:ext uri="{BB962C8B-B14F-4D97-AF65-F5344CB8AC3E}">
        <p14:creationId xmlns:p14="http://schemas.microsoft.com/office/powerpoint/2010/main" val="2033417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608" y="0"/>
            <a:ext cx="7498080" cy="1052736"/>
          </a:xfrm>
        </p:spPr>
        <p:txBody>
          <a:bodyPr/>
          <a:lstStyle/>
          <a:p>
            <a:r>
              <a:rPr lang="zh-TW" altLang="en-US" dirty="0" smtClean="0">
                <a:solidFill>
                  <a:srgbClr val="FF0000"/>
                </a:solidFill>
                <a:effectLst/>
              </a:rPr>
              <a:t>長生不老？</a:t>
            </a:r>
            <a:endParaRPr lang="zh-TW" altLang="en-US" dirty="0">
              <a:solidFill>
                <a:srgbClr val="FF0000"/>
              </a:solidFill>
              <a:effectLst/>
            </a:endParaRPr>
          </a:p>
        </p:txBody>
      </p:sp>
      <p:sp>
        <p:nvSpPr>
          <p:cNvPr id="3" name="內容版面配置區 2"/>
          <p:cNvSpPr>
            <a:spLocks noGrp="1"/>
          </p:cNvSpPr>
          <p:nvPr>
            <p:ph idx="1"/>
          </p:nvPr>
        </p:nvSpPr>
        <p:spPr>
          <a:xfrm>
            <a:off x="1435608" y="908720"/>
            <a:ext cx="7498080" cy="5949280"/>
          </a:xfrm>
        </p:spPr>
        <p:txBody>
          <a:bodyPr>
            <a:normAutofit fontScale="92500" lnSpcReduction="10000"/>
          </a:bodyPr>
          <a:lstStyle/>
          <a:p>
            <a:r>
              <a:rPr lang="zh-TW" altLang="zh-TW" dirty="0"/>
              <a:t>如果人類的所有器官都可以像機器一樣有零件來汰換，加上阻斷老化基因，那人類是否可以完成當年秦始皇的心願：</a:t>
            </a:r>
            <a:r>
              <a:rPr lang="zh-TW" altLang="zh-TW" dirty="0">
                <a:solidFill>
                  <a:srgbClr val="FF0000"/>
                </a:solidFill>
              </a:rPr>
              <a:t>長生不老</a:t>
            </a:r>
            <a:r>
              <a:rPr lang="zh-TW" altLang="zh-TW" dirty="0"/>
              <a:t>？但是當身上的所有的器官都換過新的，是算這個人長生不老還是等同於已經複製一個擁有不同器官年齡另一個新個體？如果你全身上下的器官都是</a:t>
            </a:r>
            <a:r>
              <a:rPr lang="zh-TW" altLang="zh-TW" dirty="0">
                <a:solidFill>
                  <a:srgbClr val="FF0000"/>
                </a:solidFill>
              </a:rPr>
              <a:t>藉助動物</a:t>
            </a:r>
            <a:r>
              <a:rPr lang="zh-TW" altLang="zh-TW" dirty="0"/>
              <a:t>（例如：豬）來再生汰換的，那你是否需接受</a:t>
            </a:r>
            <a:r>
              <a:rPr lang="zh-TW" altLang="zh-TW" dirty="0">
                <a:solidFill>
                  <a:srgbClr val="FF0000"/>
                </a:solidFill>
              </a:rPr>
              <a:t>心理治療</a:t>
            </a:r>
            <a:r>
              <a:rPr lang="zh-TW" altLang="zh-TW" dirty="0"/>
              <a:t>呢？也許以後</a:t>
            </a:r>
            <a:r>
              <a:rPr lang="zh-TW" altLang="zh-TW" dirty="0">
                <a:solidFill>
                  <a:srgbClr val="FF0000"/>
                </a:solidFill>
              </a:rPr>
              <a:t>健康保險中會加入定期更換器官及心理輔導的</a:t>
            </a:r>
            <a:r>
              <a:rPr lang="zh-TW" altLang="zh-TW" dirty="0"/>
              <a:t>補助也不無可能。到時，這類的</a:t>
            </a:r>
            <a:r>
              <a:rPr lang="zh-TW" altLang="zh-TW" dirty="0">
                <a:solidFill>
                  <a:srgbClr val="FF0000"/>
                </a:solidFill>
              </a:rPr>
              <a:t>企業</a:t>
            </a:r>
            <a:r>
              <a:rPr lang="zh-TW" altLang="zh-TW" dirty="0"/>
              <a:t>一定會蓬勃發展，對於販賣這些複製器官的企業又該加以哪些</a:t>
            </a:r>
            <a:r>
              <a:rPr lang="zh-TW" altLang="zh-TW" dirty="0">
                <a:solidFill>
                  <a:srgbClr val="FF0000"/>
                </a:solidFill>
              </a:rPr>
              <a:t>法律及道德上的規範</a:t>
            </a:r>
            <a:r>
              <a:rPr lang="zh-TW" altLang="zh-TW" dirty="0"/>
              <a:t>呢？</a:t>
            </a:r>
            <a:r>
              <a:rPr lang="en-US" altLang="zh-TW" dirty="0"/>
              <a:t/>
            </a:r>
            <a:br>
              <a:rPr lang="en-US" altLang="zh-TW" dirty="0"/>
            </a:br>
            <a:endParaRPr lang="zh-TW" altLang="en-US" dirty="0"/>
          </a:p>
        </p:txBody>
      </p:sp>
    </p:spTree>
    <p:extLst>
      <p:ext uri="{BB962C8B-B14F-4D97-AF65-F5344CB8AC3E}">
        <p14:creationId xmlns:p14="http://schemas.microsoft.com/office/powerpoint/2010/main" val="2424303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608" y="0"/>
            <a:ext cx="7498080" cy="1417638"/>
          </a:xfrm>
        </p:spPr>
        <p:txBody>
          <a:bodyPr/>
          <a:lstStyle/>
          <a:p>
            <a:r>
              <a:rPr lang="zh-TW" altLang="en-US" dirty="0" smtClean="0">
                <a:solidFill>
                  <a:srgbClr val="FF0000"/>
                </a:solidFill>
                <a:effectLst/>
              </a:rPr>
              <a:t>冷凍人身分？</a:t>
            </a:r>
            <a:endParaRPr lang="zh-TW" altLang="en-US" dirty="0">
              <a:solidFill>
                <a:srgbClr val="FF0000"/>
              </a:solidFill>
              <a:effectLst/>
            </a:endParaRPr>
          </a:p>
        </p:txBody>
      </p:sp>
      <p:sp>
        <p:nvSpPr>
          <p:cNvPr id="3" name="內容版面配置區 2"/>
          <p:cNvSpPr>
            <a:spLocks noGrp="1"/>
          </p:cNvSpPr>
          <p:nvPr>
            <p:ph idx="1"/>
          </p:nvPr>
        </p:nvSpPr>
        <p:spPr>
          <a:xfrm>
            <a:off x="1435608" y="1124744"/>
            <a:ext cx="7498080" cy="5123656"/>
          </a:xfrm>
        </p:spPr>
        <p:txBody>
          <a:bodyPr>
            <a:noAutofit/>
          </a:bodyPr>
          <a:lstStyle/>
          <a:p>
            <a:r>
              <a:rPr lang="zh-TW" altLang="zh-TW" sz="4000" dirty="0"/>
              <a:t>是否有人決定加入美國亞爾柯生命延長基金會，將死後的身軀冷凍起來，等到醫學更發達而且這些紛亂的問題解決後再復活？如果真能如此，屆時我們又得給這些冷凍人什麼樣的身份？這些或許都即將是人類要面臨的問題了。</a:t>
            </a:r>
            <a:endParaRPr lang="zh-TW" altLang="en-US" sz="4000" dirty="0"/>
          </a:p>
        </p:txBody>
      </p:sp>
    </p:spTree>
    <p:extLst>
      <p:ext uri="{BB962C8B-B14F-4D97-AF65-F5344CB8AC3E}">
        <p14:creationId xmlns:p14="http://schemas.microsoft.com/office/powerpoint/2010/main" val="1967830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638"/>
            <a:ext cx="7498080" cy="994122"/>
          </a:xfrm>
        </p:spPr>
        <p:txBody>
          <a:bodyPr/>
          <a:lstStyle/>
          <a:p>
            <a:r>
              <a:rPr lang="zh-TW" altLang="en-US" dirty="0" smtClean="0">
                <a:solidFill>
                  <a:srgbClr val="FF0000"/>
                </a:solidFill>
                <a:effectLst/>
              </a:rPr>
              <a:t>商品化？扮演上帝之手？</a:t>
            </a:r>
            <a:endParaRPr lang="zh-TW" altLang="en-US" dirty="0">
              <a:solidFill>
                <a:srgbClr val="FF0000"/>
              </a:solidFill>
              <a:effectLst/>
            </a:endParaRPr>
          </a:p>
        </p:txBody>
      </p:sp>
      <p:sp>
        <p:nvSpPr>
          <p:cNvPr id="3" name="內容版面配置區 2"/>
          <p:cNvSpPr>
            <a:spLocks noGrp="1"/>
          </p:cNvSpPr>
          <p:nvPr>
            <p:ph idx="1"/>
          </p:nvPr>
        </p:nvSpPr>
        <p:spPr>
          <a:xfrm>
            <a:off x="1435608" y="1268760"/>
            <a:ext cx="7498080" cy="4979640"/>
          </a:xfrm>
        </p:spPr>
        <p:txBody>
          <a:bodyPr>
            <a:normAutofit/>
          </a:bodyPr>
          <a:lstStyle/>
          <a:p>
            <a:r>
              <a:rPr lang="zh-TW" altLang="zh-TW" dirty="0"/>
              <a:t>例如將人類基因庫中的基因做一些排列組合，甚至加入或是刪除一些基因，使得人類已經可以像</a:t>
            </a:r>
            <a:r>
              <a:rPr lang="zh-TW" altLang="zh-TW" dirty="0">
                <a:solidFill>
                  <a:srgbClr val="FF0000"/>
                </a:solidFill>
              </a:rPr>
              <a:t>物品或商品</a:t>
            </a:r>
            <a:r>
              <a:rPr lang="zh-TW" altLang="zh-TW" dirty="0"/>
              <a:t>一樣被設計、被改造、被販賣，或是我們可以設計出自認完美的下一代、亦或是會出現明星、政客、運動員基因的商業市場等，所以我們是否應該去思考是否我們有權力將我們的下一代轉化為物品的形式，去控制、去設計？我們又是否有權力去碰觸生物的本質？</a:t>
            </a:r>
            <a:endParaRPr lang="zh-TW" altLang="en-US" dirty="0"/>
          </a:p>
        </p:txBody>
      </p:sp>
    </p:spTree>
    <p:extLst>
      <p:ext uri="{BB962C8B-B14F-4D97-AF65-F5344CB8AC3E}">
        <p14:creationId xmlns:p14="http://schemas.microsoft.com/office/powerpoint/2010/main" val="163875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400" dirty="0">
                <a:solidFill>
                  <a:srgbClr val="FF0000"/>
                </a:solidFill>
                <a:effectLst/>
              </a:rPr>
              <a:t>違反</a:t>
            </a:r>
            <a:r>
              <a:rPr lang="zh-TW" altLang="en-US" sz="4400" dirty="0" smtClean="0">
                <a:solidFill>
                  <a:srgbClr val="FF0000"/>
                </a:solidFill>
                <a:effectLst/>
              </a:rPr>
              <a:t>自然，</a:t>
            </a:r>
            <a:r>
              <a:rPr lang="zh-TW" altLang="en-US" dirty="0" smtClean="0">
                <a:solidFill>
                  <a:srgbClr val="FF0000"/>
                </a:solidFill>
                <a:effectLst/>
              </a:rPr>
              <a:t>人類滅亡？</a:t>
            </a:r>
            <a:endParaRPr lang="zh-TW" altLang="en-US" dirty="0">
              <a:solidFill>
                <a:srgbClr val="FF0000"/>
              </a:solidFill>
              <a:effectLst/>
            </a:endParaRPr>
          </a:p>
        </p:txBody>
      </p:sp>
      <p:sp>
        <p:nvSpPr>
          <p:cNvPr id="3" name="內容版面配置區 2"/>
          <p:cNvSpPr>
            <a:spLocks noGrp="1"/>
          </p:cNvSpPr>
          <p:nvPr>
            <p:ph idx="1"/>
          </p:nvPr>
        </p:nvSpPr>
        <p:spPr/>
        <p:txBody>
          <a:bodyPr/>
          <a:lstStyle/>
          <a:p>
            <a:r>
              <a:rPr lang="zh-TW" altLang="zh-TW" dirty="0"/>
              <a:t>無性生殖通常是單細胞或是</a:t>
            </a:r>
            <a:r>
              <a:rPr lang="zh-TW" altLang="zh-TW" dirty="0">
                <a:solidFill>
                  <a:srgbClr val="FF0000"/>
                </a:solidFill>
              </a:rPr>
              <a:t>低等生物界</a:t>
            </a:r>
            <a:r>
              <a:rPr lang="zh-TW" altLang="zh-TW" dirty="0"/>
              <a:t>所使用的生殖方式，</a:t>
            </a:r>
            <a:r>
              <a:rPr lang="zh-TW" altLang="zh-TW" dirty="0">
                <a:solidFill>
                  <a:srgbClr val="FF0000"/>
                </a:solidFill>
              </a:rPr>
              <a:t>高等動植物</a:t>
            </a:r>
            <a:r>
              <a:rPr lang="zh-TW" altLang="zh-TW" dirty="0"/>
              <a:t>大多行</a:t>
            </a:r>
            <a:r>
              <a:rPr lang="zh-TW" altLang="zh-TW" dirty="0">
                <a:solidFill>
                  <a:srgbClr val="FF0000"/>
                </a:solidFill>
              </a:rPr>
              <a:t>有性生殖</a:t>
            </a:r>
            <a:r>
              <a:rPr lang="zh-TW" altLang="zh-TW" dirty="0"/>
              <a:t>，因為就演化學的觀點，精卵結合之有性生殖可以產生多樣性、多元化的子代，其子代在未來變異的空間就有較優越的適存性</a:t>
            </a:r>
            <a:r>
              <a:rPr lang="zh-TW" altLang="zh-TW" dirty="0" smtClean="0"/>
              <a:t>。</a:t>
            </a:r>
            <a:endParaRPr lang="en-US" altLang="zh-TW" dirty="0" smtClean="0"/>
          </a:p>
          <a:p>
            <a:r>
              <a:rPr lang="zh-TW" altLang="zh-TW" dirty="0">
                <a:solidFill>
                  <a:srgbClr val="FF0000"/>
                </a:solidFill>
              </a:rPr>
              <a:t>複製科技</a:t>
            </a:r>
            <a:r>
              <a:rPr lang="zh-TW" altLang="zh-TW" dirty="0"/>
              <a:t>，究竟是將人類文明再推向另一高峰的</a:t>
            </a:r>
            <a:r>
              <a:rPr lang="zh-TW" altLang="zh-TW" dirty="0">
                <a:solidFill>
                  <a:srgbClr val="FF0000"/>
                </a:solidFill>
              </a:rPr>
              <a:t>功臣</a:t>
            </a:r>
            <a:r>
              <a:rPr lang="zh-TW" altLang="zh-TW" dirty="0"/>
              <a:t>，還是結束這兩百萬年短暫歷史的無形</a:t>
            </a:r>
            <a:r>
              <a:rPr lang="zh-TW" altLang="zh-TW" dirty="0">
                <a:solidFill>
                  <a:srgbClr val="FF0000"/>
                </a:solidFill>
              </a:rPr>
              <a:t>殺手</a:t>
            </a:r>
            <a:r>
              <a:rPr lang="zh-TW" altLang="zh-TW" dirty="0"/>
              <a:t>？</a:t>
            </a:r>
            <a:endParaRPr lang="zh-TW" altLang="en-US" dirty="0"/>
          </a:p>
        </p:txBody>
      </p:sp>
    </p:spTree>
    <p:extLst>
      <p:ext uri="{BB962C8B-B14F-4D97-AF65-F5344CB8AC3E}">
        <p14:creationId xmlns:p14="http://schemas.microsoft.com/office/powerpoint/2010/main" val="2734686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dirty="0" smtClean="0">
                <a:solidFill>
                  <a:srgbClr val="FF0000"/>
                </a:solidFill>
                <a:effectLst/>
              </a:rPr>
              <a:t>單元目標</a:t>
            </a:r>
            <a:endParaRPr lang="zh-TW" altLang="en-US" sz="4800" dirty="0">
              <a:solidFill>
                <a:srgbClr val="FF0000"/>
              </a:solidFill>
              <a:effectLst/>
            </a:endParaRPr>
          </a:p>
        </p:txBody>
      </p:sp>
      <p:sp>
        <p:nvSpPr>
          <p:cNvPr id="3" name="內容版面配置區 2"/>
          <p:cNvSpPr>
            <a:spLocks noGrp="1"/>
          </p:cNvSpPr>
          <p:nvPr>
            <p:ph idx="1"/>
          </p:nvPr>
        </p:nvSpPr>
        <p:spPr/>
        <p:txBody>
          <a:bodyPr/>
          <a:lstStyle/>
          <a:p>
            <a:r>
              <a:rPr lang="zh-TW" altLang="en-US" sz="4000" dirty="0"/>
              <a:t>簡介</a:t>
            </a:r>
            <a:r>
              <a:rPr lang="zh-TW" altLang="en-US" sz="4000" dirty="0" smtClean="0"/>
              <a:t>生物科技的</a:t>
            </a:r>
            <a:r>
              <a:rPr lang="zh-TW" altLang="en-US" sz="4000" dirty="0"/>
              <a:t>意義與重要性</a:t>
            </a:r>
            <a:r>
              <a:rPr lang="zh-TW" altLang="en-US" sz="4000" dirty="0" smtClean="0"/>
              <a:t>。</a:t>
            </a:r>
            <a:endParaRPr lang="en-US" altLang="zh-TW" sz="4000" dirty="0" smtClean="0"/>
          </a:p>
          <a:p>
            <a:r>
              <a:rPr lang="zh-TW" altLang="en-US" sz="4000" dirty="0"/>
              <a:t>強調以引起社會爭議的「生物科技議題」及「做中學」為學習出發點。</a:t>
            </a:r>
            <a:endParaRPr lang="en-US" altLang="zh-TW" sz="4000" dirty="0"/>
          </a:p>
          <a:p>
            <a:r>
              <a:rPr lang="zh-TW" altLang="en-US" sz="4000" dirty="0"/>
              <a:t>使大家能用正確的態度學習科學、應用科學，不致使科學成為危害我們幸福的工具。</a:t>
            </a:r>
          </a:p>
          <a:p>
            <a:endParaRPr lang="en-US" altLang="zh-TW" dirty="0"/>
          </a:p>
          <a:p>
            <a:endParaRPr lang="zh-TW" altLang="en-US" dirty="0"/>
          </a:p>
        </p:txBody>
      </p:sp>
    </p:spTree>
    <p:extLst>
      <p:ext uri="{BB962C8B-B14F-4D97-AF65-F5344CB8AC3E}">
        <p14:creationId xmlns:p14="http://schemas.microsoft.com/office/powerpoint/2010/main" val="4185596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400" dirty="0">
                <a:solidFill>
                  <a:srgbClr val="FF0000"/>
                </a:solidFill>
                <a:effectLst/>
              </a:rPr>
              <a:t>可能被獨裁者濫用</a:t>
            </a:r>
            <a:r>
              <a:rPr lang="zh-TW" altLang="en-US" sz="4400" dirty="0">
                <a:solidFill>
                  <a:srgbClr val="660066"/>
                </a:solidFill>
              </a:rPr>
              <a:t/>
            </a:r>
            <a:br>
              <a:rPr lang="zh-TW" altLang="en-US" sz="4400" dirty="0">
                <a:solidFill>
                  <a:srgbClr val="660066"/>
                </a:solidFill>
              </a:rPr>
            </a:br>
            <a:endParaRPr lang="zh-TW" altLang="en-US" dirty="0"/>
          </a:p>
        </p:txBody>
      </p:sp>
      <p:sp>
        <p:nvSpPr>
          <p:cNvPr id="3" name="內容版面配置區 2"/>
          <p:cNvSpPr>
            <a:spLocks noGrp="1"/>
          </p:cNvSpPr>
          <p:nvPr>
            <p:ph idx="1"/>
          </p:nvPr>
        </p:nvSpPr>
        <p:spPr>
          <a:xfrm>
            <a:off x="1435608" y="980728"/>
            <a:ext cx="7498080" cy="5544616"/>
          </a:xfrm>
        </p:spPr>
        <p:txBody>
          <a:bodyPr>
            <a:normAutofit/>
          </a:bodyPr>
          <a:lstStyle/>
          <a:p>
            <a:r>
              <a:rPr lang="zh-TW" altLang="zh-TW" dirty="0"/>
              <a:t>有些科學家甚至認為，在過幾個世紀，人類也許將分裂為兩個人種：基因族和自然族，自然族仍保持二十三對染色體，基因族則為非二十三對染色體人類</a:t>
            </a:r>
            <a:r>
              <a:rPr lang="en-US" altLang="zh-TW" dirty="0"/>
              <a:t> (Silver, 1997)</a:t>
            </a:r>
            <a:r>
              <a:rPr lang="zh-TW" altLang="zh-TW" dirty="0"/>
              <a:t>，無性生殖複製人類之技術雖然有可能達到健康保育的利益，但若趨向於優生並且遭到濫用於種族上，將造成世界之亂象引起</a:t>
            </a:r>
            <a:r>
              <a:rPr lang="zh-TW" altLang="zh-TW" dirty="0">
                <a:solidFill>
                  <a:srgbClr val="FF0000"/>
                </a:solidFill>
              </a:rPr>
              <a:t>種族間的衝突</a:t>
            </a:r>
            <a:r>
              <a:rPr lang="zh-TW" altLang="zh-TW" dirty="0"/>
              <a:t>甚至於戰爭，屆時我們又應如何面對人類產生種族隔離的現象？</a:t>
            </a:r>
            <a:endParaRPr lang="zh-TW" altLang="en-US" dirty="0"/>
          </a:p>
        </p:txBody>
      </p:sp>
    </p:spTree>
    <p:extLst>
      <p:ext uri="{BB962C8B-B14F-4D97-AF65-F5344CB8AC3E}">
        <p14:creationId xmlns:p14="http://schemas.microsoft.com/office/powerpoint/2010/main" val="1558283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400" dirty="0" smtClean="0">
                <a:solidFill>
                  <a:srgbClr val="FF0000"/>
                </a:solidFill>
                <a:effectLst/>
              </a:rPr>
              <a:t>省思</a:t>
            </a:r>
            <a:endParaRPr lang="zh-TW" altLang="en-US" sz="5400" dirty="0">
              <a:solidFill>
                <a:srgbClr val="FF0000"/>
              </a:solidFill>
              <a:effectLst/>
            </a:endParaRPr>
          </a:p>
        </p:txBody>
      </p:sp>
      <p:sp>
        <p:nvSpPr>
          <p:cNvPr id="3" name="內容版面配置區 2"/>
          <p:cNvSpPr>
            <a:spLocks noGrp="1"/>
          </p:cNvSpPr>
          <p:nvPr>
            <p:ph idx="1"/>
          </p:nvPr>
        </p:nvSpPr>
        <p:spPr>
          <a:xfrm>
            <a:off x="1435608" y="1340768"/>
            <a:ext cx="7498080" cy="5517232"/>
          </a:xfrm>
        </p:spPr>
        <p:txBody>
          <a:bodyPr>
            <a:normAutofit/>
          </a:bodyPr>
          <a:lstStyle/>
          <a:p>
            <a:r>
              <a:rPr lang="zh-TW" altLang="zh-TW" sz="4000" dirty="0"/>
              <a:t>人類會想到科技可以左右許多生物的存活、繁殖方式，但是</a:t>
            </a:r>
            <a:r>
              <a:rPr lang="zh-TW" altLang="zh-TW" sz="4000" dirty="0">
                <a:solidFill>
                  <a:srgbClr val="FF0000"/>
                </a:solidFill>
              </a:rPr>
              <a:t>科技有沒有權力</a:t>
            </a:r>
            <a:r>
              <a:rPr lang="zh-TW" altLang="zh-TW" sz="4000" dirty="0"/>
              <a:t>左右人類的</a:t>
            </a:r>
            <a:r>
              <a:rPr lang="zh-TW" altLang="zh-TW" sz="4000" dirty="0">
                <a:solidFill>
                  <a:srgbClr val="FF0000"/>
                </a:solidFill>
              </a:rPr>
              <a:t>生命</a:t>
            </a:r>
            <a:r>
              <a:rPr lang="zh-TW" altLang="zh-TW" sz="4000" dirty="0"/>
              <a:t>？如果人類的科技有這種權力，那將是比任何科幻想像更可怕的浩劫</a:t>
            </a:r>
            <a:r>
              <a:rPr lang="zh-TW" altLang="zh-TW" sz="4000" dirty="0" smtClean="0"/>
              <a:t>。</a:t>
            </a:r>
            <a:endParaRPr lang="en-US" altLang="zh-TW" sz="4000" dirty="0" smtClean="0"/>
          </a:p>
          <a:p>
            <a:r>
              <a:rPr lang="en-US" altLang="zh-TW" sz="4000" dirty="0"/>
              <a:t>Dream and death , just between the line………………</a:t>
            </a:r>
            <a:r>
              <a:rPr lang="zh-TW" altLang="zh-TW" sz="4000" dirty="0"/>
              <a:t>。</a:t>
            </a:r>
            <a:endParaRPr lang="zh-TW" altLang="en-US" sz="4000" dirty="0"/>
          </a:p>
        </p:txBody>
      </p:sp>
    </p:spTree>
    <p:extLst>
      <p:ext uri="{BB962C8B-B14F-4D97-AF65-F5344CB8AC3E}">
        <p14:creationId xmlns:p14="http://schemas.microsoft.com/office/powerpoint/2010/main" val="1426645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038600" y="381000"/>
            <a:ext cx="4895850" cy="700088"/>
          </a:xfrm>
        </p:spPr>
        <p:txBody>
          <a:bodyPr>
            <a:normAutofit fontScale="90000"/>
          </a:bodyPr>
          <a:lstStyle/>
          <a:p>
            <a:pPr eaLnBrk="1" hangingPunct="1"/>
            <a:r>
              <a:rPr lang="zh-TW" altLang="en-US" sz="4000" b="1" dirty="0" smtClean="0">
                <a:solidFill>
                  <a:srgbClr val="FF0000"/>
                </a:solidFill>
                <a:ea typeface="文鼎粗魏碑" pitchFamily="49" charset="-120"/>
              </a:rPr>
              <a:t>姊姊的守護者</a:t>
            </a:r>
          </a:p>
        </p:txBody>
      </p:sp>
      <p:sp>
        <p:nvSpPr>
          <p:cNvPr id="20483" name="Rectangle 3"/>
          <p:cNvSpPr>
            <a:spLocks noChangeArrowheads="1"/>
          </p:cNvSpPr>
          <p:nvPr/>
        </p:nvSpPr>
        <p:spPr bwMode="auto">
          <a:xfrm>
            <a:off x="4191000" y="1855788"/>
            <a:ext cx="4608513"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zh-TW" sz="2800">
                <a:latin typeface="Comic Sans MS" pitchFamily="66" charset="0"/>
              </a:rPr>
              <a:t>1989</a:t>
            </a:r>
            <a:r>
              <a:rPr lang="zh-TW" altLang="en-US" sz="2800">
                <a:latin typeface="Comic Sans MS" pitchFamily="66" charset="0"/>
              </a:rPr>
              <a:t>年，加州少女</a:t>
            </a:r>
            <a:r>
              <a:rPr lang="en-US" altLang="zh-TW" sz="2800">
                <a:latin typeface="Comic Sans MS" pitchFamily="66" charset="0"/>
              </a:rPr>
              <a:t>Anissa Ayala</a:t>
            </a:r>
            <a:r>
              <a:rPr lang="zh-TW" altLang="en-US" sz="2800">
                <a:latin typeface="Comic Sans MS" pitchFamily="66" charset="0"/>
              </a:rPr>
              <a:t>在</a:t>
            </a:r>
            <a:r>
              <a:rPr lang="en-US" altLang="zh-TW" sz="2800">
                <a:latin typeface="Comic Sans MS" pitchFamily="66" charset="0"/>
              </a:rPr>
              <a:t>16</a:t>
            </a:r>
            <a:r>
              <a:rPr lang="zh-TW" altLang="en-US" sz="2800">
                <a:latin typeface="Comic Sans MS" pitchFamily="66" charset="0"/>
              </a:rPr>
              <a:t>歲生日前夕被診斷出罹患慢性骨髓性白血病</a:t>
            </a:r>
            <a:r>
              <a:rPr lang="en-US" altLang="zh-TW" sz="2800">
                <a:latin typeface="Comic Sans MS" pitchFamily="66" charset="0"/>
              </a:rPr>
              <a:t>(CML)</a:t>
            </a:r>
            <a:r>
              <a:rPr lang="zh-TW" altLang="en-US" sz="2800">
                <a:latin typeface="Comic Sans MS" pitchFamily="66" charset="0"/>
              </a:rPr>
              <a:t>，經過仔細診斷與評估，有高達</a:t>
            </a:r>
            <a:r>
              <a:rPr lang="en-US" altLang="zh-TW" sz="2800">
                <a:latin typeface="Comic Sans MS" pitchFamily="66" charset="0"/>
              </a:rPr>
              <a:t>80-90%</a:t>
            </a:r>
            <a:r>
              <a:rPr lang="zh-TW" altLang="en-US" sz="2800">
                <a:latin typeface="Comic Sans MS" pitchFamily="66" charset="0"/>
              </a:rPr>
              <a:t>的機率她會在</a:t>
            </a:r>
            <a:r>
              <a:rPr lang="en-US" altLang="zh-TW" sz="2800">
                <a:latin typeface="Comic Sans MS" pitchFamily="66" charset="0"/>
              </a:rPr>
              <a:t>5</a:t>
            </a:r>
            <a:r>
              <a:rPr lang="zh-TW" altLang="en-US" sz="2800">
                <a:latin typeface="Comic Sans MS" pitchFamily="66" charset="0"/>
              </a:rPr>
              <a:t>年內死亡，</a:t>
            </a:r>
            <a:r>
              <a:rPr lang="zh-TW" altLang="en-US" sz="2800" b="1" u="sng">
                <a:solidFill>
                  <a:schemeClr val="tx2"/>
                </a:solidFill>
                <a:latin typeface="Comic Sans MS" pitchFamily="66" charset="0"/>
              </a:rPr>
              <a:t>骨髓移植</a:t>
            </a:r>
            <a:r>
              <a:rPr lang="zh-TW" altLang="en-US" sz="2800">
                <a:latin typeface="Comic Sans MS" pitchFamily="66" charset="0"/>
              </a:rPr>
              <a:t>遂成為</a:t>
            </a:r>
            <a:r>
              <a:rPr lang="en-US" altLang="zh-TW" sz="2800">
                <a:latin typeface="Comic Sans MS" pitchFamily="66" charset="0"/>
              </a:rPr>
              <a:t>Anissa</a:t>
            </a:r>
            <a:r>
              <a:rPr lang="zh-TW" altLang="en-US" sz="2800">
                <a:latin typeface="Comic Sans MS" pitchFamily="66" charset="0"/>
              </a:rPr>
              <a:t>唯一的救命符。 </a:t>
            </a:r>
          </a:p>
        </p:txBody>
      </p:sp>
      <p:pic>
        <p:nvPicPr>
          <p:cNvPr id="20484" name="Picture 4" descr="145cc435286d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43000"/>
            <a:ext cx="2449513"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Rectangle 5"/>
          <p:cNvSpPr>
            <a:spLocks noChangeArrowheads="1"/>
          </p:cNvSpPr>
          <p:nvPr/>
        </p:nvSpPr>
        <p:spPr bwMode="auto">
          <a:xfrm>
            <a:off x="1143000" y="4572000"/>
            <a:ext cx="28575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zh-TW" sz="2000">
                <a:latin typeface="標楷體" pitchFamily="65" charset="-120"/>
                <a:ea typeface="標楷體" pitchFamily="65" charset="-120"/>
              </a:rPr>
              <a:t>Anissa</a:t>
            </a:r>
            <a:r>
              <a:rPr lang="zh-TW" altLang="en-US" sz="2000">
                <a:latin typeface="標楷體" pitchFamily="65" charset="-120"/>
                <a:ea typeface="標楷體" pitchFamily="65" charset="-120"/>
              </a:rPr>
              <a:t>和</a:t>
            </a:r>
            <a:r>
              <a:rPr lang="en-US" altLang="zh-TW" sz="2000">
                <a:latin typeface="標楷體" pitchFamily="65" charset="-120"/>
                <a:ea typeface="標楷體" pitchFamily="65" charset="-120"/>
              </a:rPr>
              <a:t>Marissa</a:t>
            </a:r>
            <a:r>
              <a:rPr lang="zh-TW" altLang="en-US" sz="2000">
                <a:latin typeface="標楷體" pitchFamily="65" charset="-120"/>
                <a:ea typeface="標楷體" pitchFamily="65" charset="-120"/>
              </a:rPr>
              <a:t>的故事躍上</a:t>
            </a:r>
            <a:r>
              <a:rPr lang="en-US" altLang="zh-TW" sz="2000">
                <a:latin typeface="標楷體" pitchFamily="65" charset="-120"/>
                <a:ea typeface="標楷體" pitchFamily="65" charset="-120"/>
              </a:rPr>
              <a:t>1991</a:t>
            </a:r>
            <a:r>
              <a:rPr lang="zh-TW" altLang="en-US" sz="2000">
                <a:latin typeface="標楷體" pitchFamily="65" charset="-120"/>
                <a:ea typeface="標楷體" pitchFamily="65" charset="-120"/>
              </a:rPr>
              <a:t>年</a:t>
            </a:r>
            <a:r>
              <a:rPr lang="en-US" altLang="zh-TW" sz="2000">
                <a:latin typeface="標楷體" pitchFamily="65" charset="-120"/>
                <a:ea typeface="標楷體" pitchFamily="65" charset="-120"/>
              </a:rPr>
              <a:t>6</a:t>
            </a:r>
            <a:r>
              <a:rPr lang="zh-TW" altLang="en-US" sz="2000">
                <a:latin typeface="標楷體" pitchFamily="65" charset="-120"/>
                <a:ea typeface="標楷體" pitchFamily="65" charset="-120"/>
              </a:rPr>
              <a:t>月</a:t>
            </a:r>
            <a:r>
              <a:rPr lang="en-US" altLang="zh-TW" sz="2000">
                <a:latin typeface="標楷體" pitchFamily="65" charset="-120"/>
                <a:ea typeface="標楷體" pitchFamily="65" charset="-120"/>
              </a:rPr>
              <a:t>17</a:t>
            </a:r>
            <a:r>
              <a:rPr lang="zh-TW" altLang="en-US" sz="2000">
                <a:latin typeface="標楷體" pitchFamily="65" charset="-120"/>
                <a:ea typeface="標楷體" pitchFamily="65" charset="-120"/>
              </a:rPr>
              <a:t>日發行的</a:t>
            </a:r>
            <a:r>
              <a:rPr lang="en-US" altLang="zh-TW" sz="2000">
                <a:latin typeface="標楷體" pitchFamily="65" charset="-120"/>
                <a:ea typeface="標楷體" pitchFamily="65" charset="-120"/>
              </a:rPr>
              <a:t>《</a:t>
            </a:r>
            <a:r>
              <a:rPr lang="zh-TW" altLang="en-US" sz="2000">
                <a:latin typeface="標楷體" pitchFamily="65" charset="-120"/>
                <a:ea typeface="標楷體" pitchFamily="65" charset="-120"/>
              </a:rPr>
              <a:t>時代雜誌</a:t>
            </a:r>
            <a:r>
              <a:rPr lang="en-US" altLang="zh-TW" sz="2000">
                <a:latin typeface="標楷體" pitchFamily="65" charset="-120"/>
                <a:ea typeface="標楷體" pitchFamily="65" charset="-120"/>
              </a:rPr>
              <a:t>》</a:t>
            </a:r>
            <a:r>
              <a:rPr lang="zh-TW" altLang="en-US" sz="2000">
                <a:latin typeface="標楷體" pitchFamily="65" charset="-120"/>
                <a:ea typeface="標楷體" pitchFamily="65" charset="-120"/>
              </a:rPr>
              <a:t>封面。</a:t>
            </a:r>
            <a:r>
              <a:rPr lang="zh-TW" altLang="en-US" sz="1800">
                <a:latin typeface="標楷體" pitchFamily="65" charset="-120"/>
                <a:ea typeface="標楷體" pitchFamily="65" charset="-120"/>
              </a:rPr>
              <a:t> </a:t>
            </a:r>
          </a:p>
        </p:txBody>
      </p:sp>
    </p:spTree>
    <p:extLst>
      <p:ext uri="{BB962C8B-B14F-4D97-AF65-F5344CB8AC3E}">
        <p14:creationId xmlns:p14="http://schemas.microsoft.com/office/powerpoint/2010/main" val="30633071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191000" y="381000"/>
            <a:ext cx="4167188" cy="500063"/>
          </a:xfrm>
        </p:spPr>
        <p:txBody>
          <a:bodyPr>
            <a:normAutofit fontScale="90000"/>
          </a:bodyPr>
          <a:lstStyle/>
          <a:p>
            <a:pPr eaLnBrk="1" hangingPunct="1"/>
            <a:r>
              <a:rPr lang="zh-TW" altLang="en-US" sz="4000" b="1" dirty="0" smtClean="0">
                <a:solidFill>
                  <a:srgbClr val="FF0000"/>
                </a:solidFill>
                <a:ea typeface="文鼎粗魏碑" pitchFamily="49" charset="-120"/>
              </a:rPr>
              <a:t>姊姊的守護者</a:t>
            </a:r>
          </a:p>
        </p:txBody>
      </p:sp>
      <p:sp>
        <p:nvSpPr>
          <p:cNvPr id="21507" name="Rectangle 3"/>
          <p:cNvSpPr>
            <a:spLocks noChangeArrowheads="1"/>
          </p:cNvSpPr>
          <p:nvPr/>
        </p:nvSpPr>
        <p:spPr bwMode="auto">
          <a:xfrm>
            <a:off x="3835400" y="1676400"/>
            <a:ext cx="53086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zh-TW" altLang="en-US" sz="2800">
                <a:latin typeface="標楷體" pitchFamily="65" charset="-120"/>
                <a:ea typeface="標楷體" pitchFamily="65" charset="-120"/>
              </a:rPr>
              <a:t>當時狀況：</a:t>
            </a:r>
          </a:p>
          <a:p>
            <a:r>
              <a:rPr lang="en-US" altLang="zh-TW" sz="2800">
                <a:latin typeface="標楷體" pitchFamily="65" charset="-120"/>
                <a:ea typeface="標楷體" pitchFamily="65" charset="-120"/>
              </a:rPr>
              <a:t>1.</a:t>
            </a:r>
            <a:r>
              <a:rPr lang="zh-TW" altLang="en-US" sz="2800">
                <a:latin typeface="標楷體" pitchFamily="65" charset="-120"/>
                <a:ea typeface="標楷體" pitchFamily="65" charset="-120"/>
              </a:rPr>
              <a:t>所有家族成員無法配對</a:t>
            </a:r>
          </a:p>
          <a:p>
            <a:r>
              <a:rPr lang="en-US" altLang="zh-TW" sz="2800">
                <a:latin typeface="標楷體" pitchFamily="65" charset="-120"/>
                <a:ea typeface="標楷體" pitchFamily="65" charset="-120"/>
              </a:rPr>
              <a:t>2.</a:t>
            </a:r>
            <a:r>
              <a:rPr lang="zh-TW" altLang="en-US" sz="2800">
                <a:latin typeface="標楷體" pitchFamily="65" charset="-120"/>
                <a:ea typeface="標楷體" pitchFamily="65" charset="-120"/>
              </a:rPr>
              <a:t>骨髓資料庫也找不到適合的</a:t>
            </a:r>
          </a:p>
          <a:p>
            <a:r>
              <a:rPr lang="en-US" altLang="zh-TW" sz="2800">
                <a:latin typeface="標楷體" pitchFamily="65" charset="-120"/>
                <a:ea typeface="標楷體" pitchFamily="65" charset="-120"/>
              </a:rPr>
              <a:t>3.</a:t>
            </a:r>
            <a:r>
              <a:rPr lang="zh-TW" altLang="en-US" sz="2800">
                <a:latin typeface="標楷體" pitchFamily="65" charset="-120"/>
                <a:ea typeface="標楷體" pitchFamily="65" charset="-120"/>
              </a:rPr>
              <a:t>爸媽決定再生一個小孩</a:t>
            </a:r>
          </a:p>
          <a:p>
            <a:r>
              <a:rPr lang="en-US" altLang="zh-TW" sz="2800">
                <a:latin typeface="標楷體" pitchFamily="65" charset="-120"/>
                <a:ea typeface="標楷體" pitchFamily="65" charset="-120"/>
              </a:rPr>
              <a:t>4.</a:t>
            </a:r>
            <a:r>
              <a:rPr lang="zh-TW" altLang="en-US" sz="2800">
                <a:latin typeface="標楷體" pitchFamily="65" charset="-120"/>
                <a:ea typeface="標楷體" pitchFamily="65" charset="-120"/>
              </a:rPr>
              <a:t>爸爸當時已經結紮要動手術 </a:t>
            </a:r>
          </a:p>
          <a:p>
            <a:r>
              <a:rPr lang="zh-TW" altLang="en-US" sz="2800">
                <a:latin typeface="標楷體" pitchFamily="65" charset="-120"/>
                <a:ea typeface="標楷體" pitchFamily="65" charset="-120"/>
              </a:rPr>
              <a:t>  接通輸精管</a:t>
            </a:r>
          </a:p>
          <a:p>
            <a:r>
              <a:rPr lang="en-US" altLang="zh-TW" sz="2800">
                <a:latin typeface="標楷體" pitchFamily="65" charset="-120"/>
                <a:ea typeface="標楷體" pitchFamily="65" charset="-120"/>
              </a:rPr>
              <a:t>5.</a:t>
            </a:r>
            <a:r>
              <a:rPr lang="zh-TW" altLang="en-US" sz="2800">
                <a:latin typeface="標楷體" pitchFamily="65" charset="-120"/>
                <a:ea typeface="標楷體" pitchFamily="65" charset="-120"/>
              </a:rPr>
              <a:t>媽媽已經</a:t>
            </a:r>
            <a:r>
              <a:rPr lang="en-US" altLang="zh-TW" sz="2800">
                <a:latin typeface="標楷體" pitchFamily="65" charset="-120"/>
                <a:ea typeface="標楷體" pitchFamily="65" charset="-120"/>
              </a:rPr>
              <a:t>42</a:t>
            </a:r>
            <a:r>
              <a:rPr lang="zh-TW" altLang="en-US" sz="2800">
                <a:latin typeface="標楷體" pitchFamily="65" charset="-120"/>
                <a:ea typeface="標楷體" pitchFamily="65" charset="-120"/>
              </a:rPr>
              <a:t>歲</a:t>
            </a:r>
          </a:p>
          <a:p>
            <a:r>
              <a:rPr lang="en-US" altLang="zh-TW" sz="2800">
                <a:latin typeface="標楷體" pitchFamily="65" charset="-120"/>
                <a:ea typeface="標楷體" pitchFamily="65" charset="-120"/>
              </a:rPr>
              <a:t>6.</a:t>
            </a:r>
            <a:r>
              <a:rPr lang="zh-TW" altLang="en-US" sz="2800">
                <a:latin typeface="標楷體" pitchFamily="65" charset="-120"/>
                <a:ea typeface="標楷體" pitchFamily="65" charset="-120"/>
              </a:rPr>
              <a:t>即使順利產子也只有四分之ㄧ的配對成功機率</a:t>
            </a:r>
          </a:p>
        </p:txBody>
      </p:sp>
      <p:pic>
        <p:nvPicPr>
          <p:cNvPr id="21508" name="Picture 4" descr="http://pics17.webs-tv.net/6/userfile/o/odyssey2001/blog/145cc41b2dbe4e.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371600" y="1905000"/>
            <a:ext cx="2152650" cy="307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2523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body" idx="1"/>
          </p:nvPr>
        </p:nvSpPr>
        <p:spPr>
          <a:xfrm>
            <a:off x="2133600" y="2057400"/>
            <a:ext cx="2303463" cy="1223963"/>
          </a:xfrm>
        </p:spPr>
        <p:txBody>
          <a:bodyPr/>
          <a:lstStyle/>
          <a:p>
            <a:pPr algn="ctr" eaLnBrk="1" hangingPunct="1">
              <a:lnSpc>
                <a:spcPct val="90000"/>
              </a:lnSpc>
              <a:buFont typeface="Wingdings" pitchFamily="2" charset="2"/>
              <a:buNone/>
            </a:pPr>
            <a:r>
              <a:rPr lang="zh-TW" altLang="en-US" sz="4000" smtClean="0">
                <a:solidFill>
                  <a:srgbClr val="0000FF"/>
                </a:solidFill>
                <a:ea typeface="文鼎粗魏碑" pitchFamily="49" charset="-120"/>
              </a:rPr>
              <a:t>醫學科技的勝利</a:t>
            </a:r>
          </a:p>
        </p:txBody>
      </p:sp>
      <p:sp>
        <p:nvSpPr>
          <p:cNvPr id="23555" name="Rectangle 3"/>
          <p:cNvSpPr>
            <a:spLocks noChangeArrowheads="1"/>
          </p:cNvSpPr>
          <p:nvPr/>
        </p:nvSpPr>
        <p:spPr bwMode="auto">
          <a:xfrm>
            <a:off x="2667000" y="457200"/>
            <a:ext cx="489585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fontAlgn="base">
              <a:spcBef>
                <a:spcPct val="0"/>
              </a:spcBef>
              <a:spcAft>
                <a:spcPct val="0"/>
              </a:spcAft>
            </a:pPr>
            <a:r>
              <a:rPr kumimoji="1" lang="zh-TW" altLang="en-US" sz="4000" b="1" dirty="0" smtClean="0">
                <a:solidFill>
                  <a:srgbClr val="FF0000"/>
                </a:solidFill>
                <a:ea typeface="文鼎粗魏碑" pitchFamily="49" charset="-120"/>
              </a:rPr>
              <a:t>姊姊的守護者</a:t>
            </a:r>
          </a:p>
        </p:txBody>
      </p:sp>
      <p:sp>
        <p:nvSpPr>
          <p:cNvPr id="172036" name="Rectangle 4"/>
          <p:cNvSpPr>
            <a:spLocks noChangeArrowheads="1"/>
          </p:cNvSpPr>
          <p:nvPr/>
        </p:nvSpPr>
        <p:spPr bwMode="auto">
          <a:xfrm>
            <a:off x="4953000" y="3581400"/>
            <a:ext cx="2808288" cy="100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342900" indent="-342900" algn="ctr" fontAlgn="base">
              <a:spcBef>
                <a:spcPct val="20000"/>
              </a:spcBef>
              <a:spcAft>
                <a:spcPct val="0"/>
              </a:spcAft>
            </a:pPr>
            <a:r>
              <a:rPr kumimoji="1" lang="zh-TW" altLang="en-US" sz="4000" smtClean="0">
                <a:solidFill>
                  <a:srgbClr val="0000FF"/>
                </a:solidFill>
                <a:latin typeface="Comic Sans MS" pitchFamily="66" charset="0"/>
                <a:ea typeface="文鼎粗魏碑" pitchFamily="49" charset="-120"/>
              </a:rPr>
              <a:t>醫療倫理的兩難</a:t>
            </a:r>
          </a:p>
        </p:txBody>
      </p:sp>
    </p:spTree>
    <p:extLst>
      <p:ext uri="{BB962C8B-B14F-4D97-AF65-F5344CB8AC3E}">
        <p14:creationId xmlns:p14="http://schemas.microsoft.com/office/powerpoint/2010/main" val="1410384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2000" tmFilter="0, 0; .2, .5; .8, .5; 1, 0"/>
                                        <p:tgtEl>
                                          <p:spTgt spid="172034">
                                            <p:txEl>
                                              <p:pRg st="0" end="0"/>
                                            </p:txEl>
                                          </p:spTgt>
                                        </p:tgtEl>
                                      </p:cBhvr>
                                    </p:animEffect>
                                    <p:animScale>
                                      <p:cBhvr>
                                        <p:cTn id="7" dur="1000" autoRev="1" fill="hold"/>
                                        <p:tgtEl>
                                          <p:spTgt spid="172034">
                                            <p:txEl>
                                              <p:pRg st="0" end="0"/>
                                            </p:txEl>
                                          </p:spTgt>
                                        </p:tgtEl>
                                      </p:cBhvr>
                                      <p:by x="105000" y="105000"/>
                                    </p:animScale>
                                  </p:childTnLst>
                                </p:cTn>
                              </p:par>
                            </p:childTnLst>
                          </p:cTn>
                        </p:par>
                        <p:par>
                          <p:cTn id="8" fill="hold" nodeType="afterGroup">
                            <p:stCondLst>
                              <p:cond delay="2000"/>
                            </p:stCondLst>
                            <p:childTnLst>
                              <p:par>
                                <p:cTn id="9" presetID="21" presetClass="emph" presetSubtype="0" fill="hold" grpId="0" nodeType="afterEffect">
                                  <p:stCondLst>
                                    <p:cond delay="0"/>
                                  </p:stCondLst>
                                  <p:childTnLst>
                                    <p:animClr clrSpc="hsl" dir="cw">
                                      <p:cBhvr override="childStyle">
                                        <p:cTn id="10" dur="2000" fill="hold"/>
                                        <p:tgtEl>
                                          <p:spTgt spid="172036"/>
                                        </p:tgtEl>
                                        <p:attrNameLst>
                                          <p:attrName>style.color</p:attrName>
                                        </p:attrNameLst>
                                      </p:cBhvr>
                                      <p:by>
                                        <p:hsl h="7200000" s="0" l="0"/>
                                      </p:by>
                                    </p:animClr>
                                    <p:animClr clrSpc="hsl" dir="cw">
                                      <p:cBhvr>
                                        <p:cTn id="11" dur="2000" fill="hold"/>
                                        <p:tgtEl>
                                          <p:spTgt spid="172036"/>
                                        </p:tgtEl>
                                        <p:attrNameLst>
                                          <p:attrName>fillcolor</p:attrName>
                                        </p:attrNameLst>
                                      </p:cBhvr>
                                      <p:by>
                                        <p:hsl h="7200000" s="0" l="0"/>
                                      </p:by>
                                    </p:animClr>
                                    <p:animClr clrSpc="hsl" dir="cw">
                                      <p:cBhvr>
                                        <p:cTn id="12" dur="2000" fill="hold"/>
                                        <p:tgtEl>
                                          <p:spTgt spid="172036"/>
                                        </p:tgtEl>
                                        <p:attrNameLst>
                                          <p:attrName>stroke.color</p:attrName>
                                        </p:attrNameLst>
                                      </p:cBhvr>
                                      <p:by>
                                        <p:hsl h="7200000" s="0" l="0"/>
                                      </p:by>
                                    </p:animClr>
                                    <p:set>
                                      <p:cBhvr>
                                        <p:cTn id="13" dur="2000" fill="hold"/>
                                        <p:tgtEl>
                                          <p:spTgt spid="1720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build="p"/>
      <p:bldP spid="17203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051050" y="549275"/>
            <a:ext cx="572135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zh-TW" altLang="en-US" sz="4000" b="1" dirty="0">
                <a:solidFill>
                  <a:srgbClr val="FF0000"/>
                </a:solidFill>
                <a:latin typeface="Arial" pitchFamily="34" charset="0"/>
                <a:ea typeface="文鼎粗魏碑" pitchFamily="49" charset="-120"/>
              </a:rPr>
              <a:t>姊姊的守護者 問題討論</a:t>
            </a:r>
          </a:p>
        </p:txBody>
      </p:sp>
      <p:sp>
        <p:nvSpPr>
          <p:cNvPr id="173059" name="Rectangle 3"/>
          <p:cNvSpPr>
            <a:spLocks noGrp="1" noChangeArrowheads="1"/>
          </p:cNvSpPr>
          <p:nvPr>
            <p:ph type="body" idx="1"/>
          </p:nvPr>
        </p:nvSpPr>
        <p:spPr>
          <a:xfrm>
            <a:off x="1371600" y="1524000"/>
            <a:ext cx="6457950" cy="990600"/>
          </a:xfrm>
        </p:spPr>
        <p:txBody>
          <a:bodyPr/>
          <a:lstStyle/>
          <a:p>
            <a:pPr eaLnBrk="1" hangingPunct="1">
              <a:lnSpc>
                <a:spcPct val="80000"/>
              </a:lnSpc>
              <a:buFont typeface="Wingdings" pitchFamily="2" charset="2"/>
              <a:buNone/>
            </a:pPr>
            <a:r>
              <a:rPr lang="en-US" altLang="zh-TW" sz="2800" dirty="0" smtClean="0">
                <a:latin typeface="標楷體" pitchFamily="65" charset="-120"/>
                <a:ea typeface="標楷體" pitchFamily="65" charset="-120"/>
                <a:sym typeface="Wingdings" pitchFamily="2" charset="2"/>
              </a:rPr>
              <a:t></a:t>
            </a:r>
            <a:r>
              <a:rPr lang="zh-TW" altLang="en-US" sz="2800" dirty="0" smtClean="0">
                <a:latin typeface="標楷體" pitchFamily="65" charset="-120"/>
                <a:ea typeface="標楷體" pitchFamily="65" charset="-120"/>
              </a:rPr>
              <a:t>如果你是爸媽，你會採取生一個小孩來延續姊姊的生命嗎？</a:t>
            </a:r>
            <a:endParaRPr lang="zh-TW" altLang="en-US" sz="2800" dirty="0" smtClean="0">
              <a:latin typeface="標楷體" pitchFamily="65" charset="-120"/>
              <a:ea typeface="標楷體" pitchFamily="65" charset="-120"/>
              <a:sym typeface="Wingdings" pitchFamily="2" charset="2"/>
            </a:endParaRPr>
          </a:p>
        </p:txBody>
      </p:sp>
      <p:sp>
        <p:nvSpPr>
          <p:cNvPr id="173060" name="Rectangle 4"/>
          <p:cNvSpPr>
            <a:spLocks noChangeArrowheads="1"/>
          </p:cNvSpPr>
          <p:nvPr/>
        </p:nvSpPr>
        <p:spPr bwMode="auto">
          <a:xfrm>
            <a:off x="1371600" y="2590800"/>
            <a:ext cx="7296150" cy="93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342900" indent="-342900">
              <a:spcBef>
                <a:spcPct val="20000"/>
              </a:spcBef>
            </a:pPr>
            <a:r>
              <a:rPr lang="en-US" altLang="zh-TW" sz="2800" dirty="0">
                <a:latin typeface="標楷體" pitchFamily="65" charset="-120"/>
                <a:ea typeface="標楷體" pitchFamily="65" charset="-120"/>
                <a:sym typeface="Wingdings" pitchFamily="2" charset="2"/>
              </a:rPr>
              <a:t></a:t>
            </a:r>
            <a:r>
              <a:rPr lang="zh-TW" altLang="en-US" sz="2800" dirty="0">
                <a:latin typeface="標楷體" pitchFamily="65" charset="-120"/>
                <a:ea typeface="標楷體" pitchFamily="65" charset="-120"/>
              </a:rPr>
              <a:t>如果你是姐姐，你會為了活下去，而讓爸媽這麼做嗎？</a:t>
            </a:r>
            <a:endParaRPr lang="zh-TW" altLang="en-US" sz="2800" dirty="0">
              <a:latin typeface="標楷體" pitchFamily="65" charset="-120"/>
              <a:ea typeface="標楷體" pitchFamily="65" charset="-120"/>
              <a:sym typeface="Wingdings" pitchFamily="2" charset="2"/>
            </a:endParaRPr>
          </a:p>
        </p:txBody>
      </p:sp>
      <p:sp>
        <p:nvSpPr>
          <p:cNvPr id="173061" name="Rectangle 5"/>
          <p:cNvSpPr>
            <a:spLocks noChangeArrowheads="1"/>
          </p:cNvSpPr>
          <p:nvPr/>
        </p:nvSpPr>
        <p:spPr bwMode="auto">
          <a:xfrm>
            <a:off x="1371600" y="3657600"/>
            <a:ext cx="6934200"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342900" indent="-342900">
              <a:spcBef>
                <a:spcPct val="20000"/>
              </a:spcBef>
            </a:pPr>
            <a:r>
              <a:rPr lang="en-US" altLang="zh-TW" sz="2800" dirty="0">
                <a:latin typeface="標楷體" pitchFamily="65" charset="-120"/>
                <a:ea typeface="標楷體" pitchFamily="65" charset="-120"/>
                <a:sym typeface="Wingdings" pitchFamily="2" charset="2"/>
              </a:rPr>
              <a:t></a:t>
            </a:r>
            <a:r>
              <a:rPr lang="zh-TW" altLang="en-US" sz="2800" dirty="0">
                <a:latin typeface="標楷體" pitchFamily="65" charset="-120"/>
                <a:ea typeface="標楷體" pitchFamily="65" charset="-120"/>
              </a:rPr>
              <a:t>如果你是那個未出生的小孩，你知道你出生的任務，就是為了可以拯救姊姊，你希望被生下來嗎？</a:t>
            </a:r>
            <a:endParaRPr lang="zh-TW" altLang="en-US" sz="2800" dirty="0">
              <a:latin typeface="標楷體" pitchFamily="65" charset="-120"/>
              <a:ea typeface="標楷體" pitchFamily="65" charset="-120"/>
              <a:sym typeface="Wingdings" pitchFamily="2" charset="2"/>
            </a:endParaRPr>
          </a:p>
        </p:txBody>
      </p:sp>
      <p:sp>
        <p:nvSpPr>
          <p:cNvPr id="173062" name="Rectangle 6"/>
          <p:cNvSpPr>
            <a:spLocks noChangeArrowheads="1"/>
          </p:cNvSpPr>
          <p:nvPr/>
        </p:nvSpPr>
        <p:spPr bwMode="auto">
          <a:xfrm>
            <a:off x="1371600" y="5084763"/>
            <a:ext cx="670560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342900" indent="-342900">
              <a:spcBef>
                <a:spcPct val="20000"/>
              </a:spcBef>
            </a:pPr>
            <a:r>
              <a:rPr lang="en-US" altLang="zh-TW" sz="2800" dirty="0">
                <a:latin typeface="標楷體" pitchFamily="65" charset="-120"/>
                <a:ea typeface="標楷體" pitchFamily="65" charset="-120"/>
                <a:sym typeface="Wingdings" pitchFamily="2" charset="2"/>
              </a:rPr>
              <a:t></a:t>
            </a:r>
            <a:r>
              <a:rPr lang="zh-TW" altLang="en-US" sz="2800" dirty="0">
                <a:latin typeface="標楷體" pitchFamily="65" charset="-120"/>
                <a:ea typeface="標楷體" pitchFamily="65" charset="-120"/>
              </a:rPr>
              <a:t>對於這個事件，你還有什麼樣的看法。</a:t>
            </a:r>
          </a:p>
        </p:txBody>
      </p:sp>
    </p:spTree>
    <p:extLst>
      <p:ext uri="{BB962C8B-B14F-4D97-AF65-F5344CB8AC3E}">
        <p14:creationId xmlns:p14="http://schemas.microsoft.com/office/powerpoint/2010/main" val="16245575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randombar(horizontal)">
                                      <p:cBhvr>
                                        <p:cTn id="7" dur="500"/>
                                        <p:tgtEl>
                                          <p:spTgt spid="173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73060"/>
                                        </p:tgtEl>
                                        <p:attrNameLst>
                                          <p:attrName>style.visibility</p:attrName>
                                        </p:attrNameLst>
                                      </p:cBhvr>
                                      <p:to>
                                        <p:strVal val="visible"/>
                                      </p:to>
                                    </p:set>
                                    <p:animEffect transition="in" filter="randombar(horizontal)">
                                      <p:cBhvr>
                                        <p:cTn id="12" dur="500"/>
                                        <p:tgtEl>
                                          <p:spTgt spid="1730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7306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173062"/>
                                        </p:tgtEl>
                                        <p:attrNameLst>
                                          <p:attrName>style.visibility</p:attrName>
                                        </p:attrNameLst>
                                      </p:cBhvr>
                                      <p:to>
                                        <p:strVal val="visible"/>
                                      </p:to>
                                    </p:set>
                                    <p:animEffect transition="in" filter="randombar(horizontal)">
                                      <p:cBhvr>
                                        <p:cTn id="21" dur="500"/>
                                        <p:tgtEl>
                                          <p:spTgt spid="173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autoUpdateAnimBg="0"/>
      <p:bldP spid="173060" grpId="0" autoUpdateAnimBg="0"/>
      <p:bldP spid="173061" grpId="0" autoUpdateAnimBg="0"/>
      <p:bldP spid="17306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u="sng" dirty="0">
                <a:solidFill>
                  <a:srgbClr val="FF0000"/>
                </a:solidFill>
                <a:effectLst/>
              </a:rPr>
              <a:t>科技代表</a:t>
            </a:r>
            <a:r>
              <a:rPr lang="zh-TW" altLang="en-US" dirty="0">
                <a:solidFill>
                  <a:srgbClr val="FF0000"/>
                </a:solidFill>
                <a:effectLst/>
              </a:rPr>
              <a:t>是什麼</a:t>
            </a:r>
            <a:r>
              <a:rPr lang="en-US" altLang="zh-TW" dirty="0">
                <a:solidFill>
                  <a:srgbClr val="FF0000"/>
                </a:solidFill>
                <a:effectLst/>
              </a:rPr>
              <a:t>?</a:t>
            </a:r>
            <a:endParaRPr lang="zh-TW" altLang="en-US" dirty="0">
              <a:solidFill>
                <a:srgbClr val="FF0000"/>
              </a:solidFill>
              <a:effectLst/>
            </a:endParaRPr>
          </a:p>
        </p:txBody>
      </p:sp>
      <p:sp>
        <p:nvSpPr>
          <p:cNvPr id="3" name="內容版面配置區 2"/>
          <p:cNvSpPr>
            <a:spLocks noGrp="1"/>
          </p:cNvSpPr>
          <p:nvPr>
            <p:ph idx="1"/>
          </p:nvPr>
        </p:nvSpPr>
        <p:spPr/>
        <p:txBody>
          <a:bodyPr/>
          <a:lstStyle/>
          <a:p>
            <a:r>
              <a:rPr lang="zh-TW" altLang="en-US" sz="3600" dirty="0">
                <a:latin typeface="Times New Roman" pitchFamily="18" charset="0"/>
                <a:ea typeface="新細明體" pitchFamily="18" charset="-120"/>
                <a:cs typeface="Times New Roman" pitchFamily="18" charset="0"/>
              </a:rPr>
              <a:t>「個人電腦」</a:t>
            </a:r>
            <a:r>
              <a:rPr lang="en-US" altLang="zh-TW" sz="3600" dirty="0">
                <a:latin typeface="Times New Roman" pitchFamily="18" charset="0"/>
                <a:ea typeface="新細明體" pitchFamily="18" charset="-120"/>
                <a:cs typeface="Times New Roman" pitchFamily="18" charset="0"/>
              </a:rPr>
              <a:t>(PC; Personal Computer)</a:t>
            </a:r>
            <a:r>
              <a:rPr lang="zh-TW" altLang="en-US" sz="3600" dirty="0">
                <a:latin typeface="Times New Roman" pitchFamily="18" charset="0"/>
                <a:ea typeface="新細明體" pitchFamily="18" charset="-120"/>
                <a:cs typeface="Times New Roman" pitchFamily="18" charset="0"/>
              </a:rPr>
              <a:t>是</a:t>
            </a:r>
            <a:r>
              <a:rPr lang="en-US" altLang="zh-TW" sz="3600" dirty="0">
                <a:latin typeface="Times New Roman" pitchFamily="18" charset="0"/>
                <a:ea typeface="新細明體" pitchFamily="18" charset="-120"/>
                <a:cs typeface="Times New Roman" pitchFamily="18" charset="0"/>
              </a:rPr>
              <a:t>80</a:t>
            </a:r>
            <a:r>
              <a:rPr lang="zh-TW" altLang="en-US" sz="3600" dirty="0">
                <a:latin typeface="Times New Roman" pitchFamily="18" charset="0"/>
                <a:ea typeface="新細明體" pitchFamily="18" charset="-120"/>
                <a:cs typeface="Times New Roman" pitchFamily="18" charset="0"/>
              </a:rPr>
              <a:t>年代科技的代表。</a:t>
            </a:r>
            <a:endParaRPr lang="en-US" altLang="zh-TW" sz="3600" dirty="0">
              <a:latin typeface="Times New Roman" pitchFamily="18" charset="0"/>
              <a:ea typeface="新細明體" pitchFamily="18" charset="-120"/>
              <a:cs typeface="Times New Roman" pitchFamily="18" charset="0"/>
            </a:endParaRPr>
          </a:p>
          <a:p>
            <a:r>
              <a:rPr lang="zh-TW" altLang="en-US" sz="3600" dirty="0">
                <a:latin typeface="Times New Roman" pitchFamily="18" charset="0"/>
                <a:ea typeface="新細明體" pitchFamily="18" charset="-120"/>
                <a:cs typeface="Times New Roman" pitchFamily="18" charset="0"/>
              </a:rPr>
              <a:t>「網際網路」</a:t>
            </a:r>
            <a:r>
              <a:rPr lang="en-US" altLang="zh-TW" sz="3600" dirty="0">
                <a:latin typeface="Times New Roman" pitchFamily="18" charset="0"/>
                <a:ea typeface="新細明體" pitchFamily="18" charset="-120"/>
                <a:cs typeface="Times New Roman" pitchFamily="18" charset="0"/>
              </a:rPr>
              <a:t>(Internet)</a:t>
            </a:r>
            <a:r>
              <a:rPr lang="zh-TW" altLang="en-US" sz="3600" dirty="0">
                <a:latin typeface="Times New Roman" pitchFamily="18" charset="0"/>
                <a:ea typeface="新細明體" pitchFamily="18" charset="-120"/>
                <a:cs typeface="Times New Roman" pitchFamily="18" charset="0"/>
              </a:rPr>
              <a:t>就是</a:t>
            </a:r>
            <a:r>
              <a:rPr lang="en-US" altLang="zh-TW" sz="3600" dirty="0">
                <a:latin typeface="Times New Roman" pitchFamily="18" charset="0"/>
                <a:ea typeface="新細明體" pitchFamily="18" charset="-120"/>
                <a:cs typeface="Times New Roman" pitchFamily="18" charset="0"/>
              </a:rPr>
              <a:t>90</a:t>
            </a:r>
            <a:r>
              <a:rPr lang="zh-TW" altLang="en-US" sz="3600" dirty="0">
                <a:latin typeface="Times New Roman" pitchFamily="18" charset="0"/>
                <a:ea typeface="新細明體" pitchFamily="18" charset="-120"/>
                <a:cs typeface="Times New Roman" pitchFamily="18" charset="0"/>
              </a:rPr>
              <a:t>年代科技的代表。</a:t>
            </a:r>
            <a:endParaRPr lang="en-US" altLang="zh-TW" sz="3600" dirty="0">
              <a:latin typeface="Times New Roman" pitchFamily="18" charset="0"/>
              <a:ea typeface="新細明體" pitchFamily="18" charset="-120"/>
              <a:cs typeface="Times New Roman" pitchFamily="18" charset="0"/>
            </a:endParaRPr>
          </a:p>
          <a:p>
            <a:r>
              <a:rPr lang="zh-TW" altLang="en-US" sz="3600" dirty="0">
                <a:latin typeface="Times New Roman" pitchFamily="18" charset="0"/>
                <a:ea typeface="新細明體" pitchFamily="18" charset="-120"/>
                <a:cs typeface="Times New Roman" pitchFamily="18" charset="0"/>
              </a:rPr>
              <a:t>下一個十年，即第二個千禧年，足以代表人類科技發展的明日之星</a:t>
            </a:r>
            <a:r>
              <a:rPr lang="en-US" altLang="zh-TW" sz="3600" dirty="0">
                <a:latin typeface="Times New Roman" pitchFamily="18" charset="0"/>
                <a:ea typeface="新細明體" pitchFamily="18" charset="-120"/>
                <a:cs typeface="Times New Roman" pitchFamily="18" charset="0"/>
              </a:rPr>
              <a:t>…</a:t>
            </a:r>
          </a:p>
          <a:p>
            <a:pPr lvl="1"/>
            <a:r>
              <a:rPr lang="zh-TW" altLang="en-US" sz="3600" dirty="0">
                <a:solidFill>
                  <a:srgbClr val="FF0000"/>
                </a:solidFill>
                <a:latin typeface="Times New Roman" pitchFamily="18" charset="0"/>
                <a:ea typeface="新細明體" pitchFamily="18" charset="-120"/>
                <a:cs typeface="Times New Roman" pitchFamily="18" charset="0"/>
              </a:rPr>
              <a:t>生物科技 </a:t>
            </a:r>
            <a:r>
              <a:rPr lang="en-US" altLang="zh-TW" sz="3600" dirty="0">
                <a:solidFill>
                  <a:srgbClr val="FF0000"/>
                </a:solidFill>
                <a:latin typeface="Times New Roman" pitchFamily="18" charset="0"/>
                <a:ea typeface="新細明體" pitchFamily="18" charset="-120"/>
                <a:cs typeface="Times New Roman" pitchFamily="18" charset="0"/>
              </a:rPr>
              <a:t>(BIOTECHNOLOGY)</a:t>
            </a:r>
            <a:endParaRPr lang="zh-TW" altLang="en-US" sz="3600" dirty="0">
              <a:solidFill>
                <a:srgbClr val="FF0000"/>
              </a:solidFill>
              <a:latin typeface="Times New Roman" pitchFamily="18" charset="0"/>
              <a:ea typeface="新細明體" pitchFamily="18" charset="-120"/>
              <a:cs typeface="Times New Roman" pitchFamily="18" charset="0"/>
            </a:endParaRPr>
          </a:p>
          <a:p>
            <a:pPr marL="82296" indent="0">
              <a:buNone/>
            </a:pPr>
            <a:endParaRPr lang="zh-TW" altLang="en-US" dirty="0"/>
          </a:p>
        </p:txBody>
      </p:sp>
    </p:spTree>
    <p:extLst>
      <p:ext uri="{BB962C8B-B14F-4D97-AF65-F5344CB8AC3E}">
        <p14:creationId xmlns:p14="http://schemas.microsoft.com/office/powerpoint/2010/main" val="3269136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solidFill>
                  <a:srgbClr val="FF0000"/>
                </a:solidFill>
                <a:effectLst/>
                <a:latin typeface="Times New Roman" pitchFamily="18" charset="0"/>
                <a:ea typeface="新細明體" pitchFamily="18" charset="-120"/>
                <a:cs typeface="Times New Roman" pitchFamily="18" charset="0"/>
              </a:rPr>
              <a:t>生物科技 </a:t>
            </a:r>
            <a:r>
              <a:rPr lang="en-US" altLang="zh-TW" dirty="0">
                <a:solidFill>
                  <a:srgbClr val="FF0000"/>
                </a:solidFill>
                <a:effectLst/>
                <a:latin typeface="Times New Roman" pitchFamily="18" charset="0"/>
                <a:ea typeface="新細明體" pitchFamily="18" charset="-120"/>
                <a:cs typeface="Times New Roman" pitchFamily="18" charset="0"/>
              </a:rPr>
              <a:t>(BIOTECHNOLOGY)</a:t>
            </a:r>
            <a:endParaRPr lang="zh-TW" altLang="en-US" dirty="0">
              <a:solidFill>
                <a:srgbClr val="FF0000"/>
              </a:solidFill>
              <a:effectLst/>
            </a:endParaRPr>
          </a:p>
        </p:txBody>
      </p:sp>
      <p:sp>
        <p:nvSpPr>
          <p:cNvPr id="3" name="內容版面配置區 2"/>
          <p:cNvSpPr>
            <a:spLocks noGrp="1"/>
          </p:cNvSpPr>
          <p:nvPr>
            <p:ph idx="1"/>
          </p:nvPr>
        </p:nvSpPr>
        <p:spPr>
          <a:xfrm>
            <a:off x="1435608" y="1447800"/>
            <a:ext cx="7498080" cy="5149552"/>
          </a:xfrm>
        </p:spPr>
        <p:txBody>
          <a:bodyPr>
            <a:normAutofit fontScale="92500"/>
          </a:bodyPr>
          <a:lstStyle/>
          <a:p>
            <a:r>
              <a:rPr lang="zh-TW" altLang="en-US" dirty="0">
                <a:solidFill>
                  <a:srgbClr val="FF0000"/>
                </a:solidFill>
                <a:latin typeface="Times New Roman" pitchFamily="18" charset="0"/>
                <a:ea typeface="新細明體" pitchFamily="18" charset="-120"/>
                <a:cs typeface="Times New Roman" pitchFamily="18" charset="0"/>
              </a:rPr>
              <a:t>個人電腦</a:t>
            </a:r>
            <a:endParaRPr lang="en-US" altLang="zh-TW" dirty="0">
              <a:solidFill>
                <a:srgbClr val="FF0000"/>
              </a:solidFill>
              <a:latin typeface="Times New Roman" pitchFamily="18" charset="0"/>
              <a:ea typeface="新細明體" pitchFamily="18" charset="-120"/>
              <a:cs typeface="Times New Roman" pitchFamily="18" charset="0"/>
            </a:endParaRPr>
          </a:p>
          <a:p>
            <a:pPr lvl="1"/>
            <a:r>
              <a:rPr lang="zh-TW" altLang="en-US" dirty="0">
                <a:latin typeface="Times New Roman" pitchFamily="18" charset="0"/>
                <a:ea typeface="新細明體" pitchFamily="18" charset="-120"/>
                <a:cs typeface="Times New Roman" pitchFamily="18" charset="0"/>
              </a:rPr>
              <a:t>使我們能計算、處理及儲存大量資料。</a:t>
            </a:r>
            <a:endParaRPr lang="en-US" altLang="zh-TW" dirty="0">
              <a:latin typeface="Times New Roman" pitchFamily="18" charset="0"/>
              <a:ea typeface="新細明體" pitchFamily="18" charset="-120"/>
              <a:cs typeface="Times New Roman" pitchFamily="18" charset="0"/>
            </a:endParaRPr>
          </a:p>
          <a:p>
            <a:r>
              <a:rPr lang="zh-TW" altLang="en-US" dirty="0">
                <a:solidFill>
                  <a:srgbClr val="FF0000"/>
                </a:solidFill>
                <a:latin typeface="Times New Roman" pitchFamily="18" charset="0"/>
                <a:ea typeface="新細明體" pitchFamily="18" charset="-120"/>
                <a:cs typeface="Times New Roman" pitchFamily="18" charset="0"/>
              </a:rPr>
              <a:t>網際網路</a:t>
            </a:r>
            <a:endParaRPr lang="en-US" altLang="zh-TW" dirty="0">
              <a:solidFill>
                <a:srgbClr val="FF0000"/>
              </a:solidFill>
              <a:latin typeface="Times New Roman" pitchFamily="18" charset="0"/>
              <a:ea typeface="新細明體" pitchFamily="18" charset="-120"/>
              <a:cs typeface="Times New Roman" pitchFamily="18" charset="0"/>
            </a:endParaRPr>
          </a:p>
          <a:p>
            <a:pPr lvl="1"/>
            <a:r>
              <a:rPr lang="zh-TW" altLang="en-US" dirty="0">
                <a:latin typeface="Times New Roman" pitchFamily="18" charset="0"/>
                <a:ea typeface="新細明體" pitchFamily="18" charset="-120"/>
                <a:cs typeface="Times New Roman" pitchFamily="18" charset="0"/>
              </a:rPr>
              <a:t>改變我們的生活方式。</a:t>
            </a:r>
            <a:endParaRPr lang="en-US" altLang="zh-TW" dirty="0">
              <a:latin typeface="Times New Roman" pitchFamily="18" charset="0"/>
              <a:ea typeface="新細明體" pitchFamily="18" charset="-120"/>
              <a:cs typeface="Times New Roman" pitchFamily="18" charset="0"/>
            </a:endParaRPr>
          </a:p>
          <a:p>
            <a:r>
              <a:rPr lang="zh-TW" altLang="en-US" dirty="0">
                <a:solidFill>
                  <a:srgbClr val="FF0000"/>
                </a:solidFill>
                <a:latin typeface="Times New Roman" pitchFamily="18" charset="0"/>
                <a:ea typeface="新細明體" pitchFamily="18" charset="-120"/>
                <a:cs typeface="Times New Roman" pitchFamily="18" charset="0"/>
              </a:rPr>
              <a:t>而生物科技</a:t>
            </a:r>
            <a:endParaRPr lang="en-US" altLang="zh-TW" dirty="0">
              <a:solidFill>
                <a:srgbClr val="FF0000"/>
              </a:solidFill>
              <a:latin typeface="Times New Roman" pitchFamily="18" charset="0"/>
              <a:ea typeface="新細明體" pitchFamily="18" charset="-120"/>
              <a:cs typeface="Times New Roman" pitchFamily="18" charset="0"/>
            </a:endParaRPr>
          </a:p>
          <a:p>
            <a:pPr lvl="1"/>
            <a:r>
              <a:rPr lang="zh-TW" altLang="en-US" dirty="0">
                <a:latin typeface="Times New Roman" pitchFamily="18" charset="0"/>
                <a:ea typeface="新細明體" pitchFamily="18" charset="-120"/>
                <a:cs typeface="Times New Roman" pitchFamily="18" charset="0"/>
              </a:rPr>
              <a:t>則不只使我們活的更健康、更好，更有潛力從根本去影響我們的未來、改變人類的命運。</a:t>
            </a:r>
            <a:endParaRPr lang="en-US" altLang="zh-TW" dirty="0">
              <a:latin typeface="Times New Roman" pitchFamily="18" charset="0"/>
              <a:ea typeface="新細明體" pitchFamily="18" charset="-120"/>
              <a:cs typeface="Times New Roman" pitchFamily="18" charset="0"/>
            </a:endParaRPr>
          </a:p>
          <a:p>
            <a:pPr lvl="1"/>
            <a:r>
              <a:rPr lang="zh-TW" altLang="en-US" dirty="0">
                <a:latin typeface="Times New Roman" pitchFamily="18" charset="0"/>
                <a:ea typeface="新細明體" pitchFamily="18" charset="-120"/>
                <a:cs typeface="Times New Roman" pitchFamily="18" charset="0"/>
              </a:rPr>
              <a:t>甚至有學者預言，因生物科技發展的結果，「人類」主宰地球的時代即將結束，取而代之的是所謂的</a:t>
            </a:r>
            <a:r>
              <a:rPr lang="zh-TW" altLang="en-US" dirty="0">
                <a:solidFill>
                  <a:srgbClr val="FF0000"/>
                </a:solidFill>
                <a:latin typeface="Times New Roman" pitchFamily="18" charset="0"/>
                <a:ea typeface="新細明體" pitchFamily="18" charset="-120"/>
                <a:cs typeface="Times New Roman" pitchFamily="18" charset="0"/>
              </a:rPr>
              <a:t>「後人類」</a:t>
            </a:r>
            <a:r>
              <a:rPr lang="en-US" altLang="zh-TW" dirty="0">
                <a:solidFill>
                  <a:srgbClr val="FF0000"/>
                </a:solidFill>
                <a:latin typeface="Times New Roman" pitchFamily="18" charset="0"/>
                <a:ea typeface="新細明體" pitchFamily="18" charset="-120"/>
                <a:cs typeface="Times New Roman" pitchFamily="18" charset="0"/>
              </a:rPr>
              <a:t>(Meta-Human)</a:t>
            </a:r>
            <a:r>
              <a:rPr lang="zh-TW" altLang="en-US" dirty="0">
                <a:solidFill>
                  <a:srgbClr val="FF0000"/>
                </a:solidFill>
                <a:latin typeface="Times New Roman" pitchFamily="18" charset="0"/>
                <a:ea typeface="新細明體" pitchFamily="18" charset="-120"/>
                <a:cs typeface="Times New Roman" pitchFamily="18" charset="0"/>
              </a:rPr>
              <a:t>時代</a:t>
            </a:r>
            <a:r>
              <a:rPr lang="zh-TW" altLang="en-US" dirty="0">
                <a:latin typeface="Times New Roman" pitchFamily="18" charset="0"/>
                <a:ea typeface="新細明體" pitchFamily="18" charset="-120"/>
                <a:cs typeface="Times New Roman" pitchFamily="18" charset="0"/>
              </a:rPr>
              <a:t>，即是</a:t>
            </a:r>
            <a:r>
              <a:rPr lang="zh-TW" altLang="en-US" u="sng" dirty="0">
                <a:latin typeface="Times New Roman" pitchFamily="18" charset="0"/>
                <a:ea typeface="新細明體" pitchFamily="18" charset="-120"/>
                <a:cs typeface="Times New Roman" pitchFamily="18" charset="0"/>
              </a:rPr>
              <a:t>經遺傳工程而訂作出來的優秀人種</a:t>
            </a:r>
            <a:r>
              <a:rPr lang="zh-TW" altLang="en-US" dirty="0">
                <a:latin typeface="Times New Roman" pitchFamily="18" charset="0"/>
                <a:ea typeface="新細明體" pitchFamily="18" charset="-120"/>
                <a:cs typeface="Times New Roman" pitchFamily="18" charset="0"/>
              </a:rPr>
              <a:t>。</a:t>
            </a:r>
          </a:p>
          <a:p>
            <a:endParaRPr lang="zh-TW" altLang="en-US" dirty="0"/>
          </a:p>
        </p:txBody>
      </p:sp>
    </p:spTree>
    <p:extLst>
      <p:ext uri="{BB962C8B-B14F-4D97-AF65-F5344CB8AC3E}">
        <p14:creationId xmlns:p14="http://schemas.microsoft.com/office/powerpoint/2010/main" val="3723744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620688"/>
            <a:ext cx="7498080" cy="1143000"/>
          </a:xfrm>
        </p:spPr>
        <p:txBody>
          <a:bodyPr>
            <a:normAutofit fontScale="90000"/>
          </a:bodyPr>
          <a:lstStyle/>
          <a:p>
            <a:r>
              <a:rPr lang="zh-TW" altLang="en-US" dirty="0">
                <a:solidFill>
                  <a:srgbClr val="FF0000"/>
                </a:solidFill>
                <a:effectLst/>
              </a:rPr>
              <a:t>簡單來說</a:t>
            </a:r>
            <a:r>
              <a:rPr lang="en-US" altLang="zh-TW" dirty="0">
                <a:solidFill>
                  <a:srgbClr val="FF0000"/>
                </a:solidFill>
                <a:effectLst/>
              </a:rPr>
              <a:t>…</a:t>
            </a:r>
            <a:r>
              <a:rPr lang="zh-TW" altLang="en-US" dirty="0">
                <a:solidFill>
                  <a:srgbClr val="FF0000"/>
                </a:solidFill>
                <a:effectLst/>
              </a:rPr>
              <a:t>生物科技就是</a:t>
            </a:r>
            <a:r>
              <a:rPr lang="en-US" altLang="zh-TW" dirty="0">
                <a:solidFill>
                  <a:srgbClr val="FF0000"/>
                </a:solidFill>
                <a:effectLst/>
              </a:rPr>
              <a:t>…</a:t>
            </a:r>
            <a:r>
              <a:rPr lang="zh-TW" altLang="en-US" dirty="0">
                <a:solidFill>
                  <a:srgbClr val="FF0000"/>
                </a:solidFill>
                <a:effectLst/>
              </a:rPr>
              <a:t/>
            </a:r>
            <a:br>
              <a:rPr lang="zh-TW" altLang="en-US" dirty="0">
                <a:solidFill>
                  <a:srgbClr val="FF0000"/>
                </a:solidFill>
                <a:effectLst/>
              </a:rPr>
            </a:br>
            <a:endParaRPr lang="zh-TW" altLang="en-US" dirty="0">
              <a:solidFill>
                <a:srgbClr val="FF0000"/>
              </a:solidFill>
              <a:effectLst/>
            </a:endParaRPr>
          </a:p>
        </p:txBody>
      </p:sp>
      <p:sp>
        <p:nvSpPr>
          <p:cNvPr id="3" name="內容版面配置區 2"/>
          <p:cNvSpPr>
            <a:spLocks noGrp="1"/>
          </p:cNvSpPr>
          <p:nvPr>
            <p:ph idx="1"/>
          </p:nvPr>
        </p:nvSpPr>
        <p:spPr>
          <a:xfrm>
            <a:off x="1435608" y="2132856"/>
            <a:ext cx="7498080" cy="4115544"/>
          </a:xfrm>
        </p:spPr>
        <p:txBody>
          <a:bodyPr>
            <a:normAutofit/>
          </a:bodyPr>
          <a:lstStyle/>
          <a:p>
            <a:r>
              <a:rPr lang="zh-TW" altLang="en-US" sz="4400" dirty="0">
                <a:solidFill>
                  <a:schemeClr val="accent4">
                    <a:lumMod val="50000"/>
                  </a:schemeClr>
                </a:solidFill>
              </a:rPr>
              <a:t>利用細胞與生物分子解決問題或生產有用產物的</a:t>
            </a:r>
            <a:r>
              <a:rPr lang="zh-TW" altLang="en-US" sz="4400" dirty="0" smtClean="0">
                <a:solidFill>
                  <a:schemeClr val="accent4">
                    <a:lumMod val="50000"/>
                  </a:schemeClr>
                </a:solidFill>
              </a:rPr>
              <a:t>科學技術。</a:t>
            </a:r>
            <a:endParaRPr lang="zh-TW" altLang="en-US" sz="4400" dirty="0"/>
          </a:p>
        </p:txBody>
      </p:sp>
    </p:spTree>
    <p:extLst>
      <p:ext uri="{BB962C8B-B14F-4D97-AF65-F5344CB8AC3E}">
        <p14:creationId xmlns:p14="http://schemas.microsoft.com/office/powerpoint/2010/main" val="2359356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608" y="116632"/>
            <a:ext cx="7498080" cy="1301006"/>
          </a:xfrm>
        </p:spPr>
        <p:txBody>
          <a:bodyPr/>
          <a:lstStyle/>
          <a:p>
            <a:r>
              <a:rPr lang="zh-TW" altLang="zh-TW" dirty="0">
                <a:solidFill>
                  <a:srgbClr val="FF0000"/>
                </a:solidFill>
                <a:effectLst/>
              </a:rPr>
              <a:t>生物科技之社會性議題</a:t>
            </a:r>
            <a:endParaRPr lang="zh-TW" altLang="en-US" dirty="0">
              <a:solidFill>
                <a:srgbClr val="FF0000"/>
              </a:solidFill>
            </a:endParaRPr>
          </a:p>
        </p:txBody>
      </p:sp>
      <p:sp>
        <p:nvSpPr>
          <p:cNvPr id="3" name="內容版面配置區 2"/>
          <p:cNvSpPr>
            <a:spLocks noGrp="1"/>
          </p:cNvSpPr>
          <p:nvPr>
            <p:ph idx="1"/>
          </p:nvPr>
        </p:nvSpPr>
        <p:spPr>
          <a:xfrm>
            <a:off x="1435608" y="1268760"/>
            <a:ext cx="7498080" cy="5589240"/>
          </a:xfrm>
        </p:spPr>
        <p:txBody>
          <a:bodyPr>
            <a:normAutofit fontScale="77500" lnSpcReduction="20000"/>
          </a:bodyPr>
          <a:lstStyle/>
          <a:p>
            <a:r>
              <a:rPr lang="en-US" altLang="zh-TW" dirty="0"/>
              <a:t>1</a:t>
            </a:r>
            <a:r>
              <a:rPr lang="zh-TW" altLang="zh-TW" dirty="0"/>
              <a:t>本質性議題</a:t>
            </a:r>
          </a:p>
          <a:p>
            <a:r>
              <a:rPr lang="en-US" altLang="zh-TW" dirty="0"/>
              <a:t>2</a:t>
            </a:r>
            <a:r>
              <a:rPr lang="zh-TW" altLang="zh-TW" dirty="0">
                <a:solidFill>
                  <a:srgbClr val="FF0000"/>
                </a:solidFill>
              </a:rPr>
              <a:t>風險性</a:t>
            </a:r>
            <a:r>
              <a:rPr lang="zh-TW" altLang="zh-TW" dirty="0" smtClean="0">
                <a:solidFill>
                  <a:srgbClr val="FF0000"/>
                </a:solidFill>
              </a:rPr>
              <a:t>議題</a:t>
            </a:r>
            <a:endParaRPr lang="en-US" altLang="zh-TW" dirty="0" smtClean="0">
              <a:solidFill>
                <a:srgbClr val="FF0000"/>
              </a:solidFill>
            </a:endParaRPr>
          </a:p>
          <a:p>
            <a:pPr marL="82296" indent="0">
              <a:buNone/>
            </a:pPr>
            <a:r>
              <a:rPr lang="en-US" altLang="zh-TW" dirty="0"/>
              <a:t> </a:t>
            </a:r>
            <a:r>
              <a:rPr lang="en-US" altLang="zh-TW" dirty="0" smtClean="0"/>
              <a:t>   a</a:t>
            </a:r>
            <a:r>
              <a:rPr lang="zh-TW" altLang="zh-TW" dirty="0">
                <a:solidFill>
                  <a:srgbClr val="FF0000"/>
                </a:solidFill>
              </a:rPr>
              <a:t>社會性風險</a:t>
            </a:r>
            <a:r>
              <a:rPr lang="zh-TW" altLang="zh-TW" i="1" dirty="0"/>
              <a:t>，</a:t>
            </a:r>
            <a:r>
              <a:rPr lang="zh-TW" altLang="zh-TW" dirty="0"/>
              <a:t>這類風險主要為生物科技之運用對於</a:t>
            </a:r>
            <a:r>
              <a:rPr lang="zh-TW" altLang="zh-TW" dirty="0" smtClean="0"/>
              <a:t>社會</a:t>
            </a:r>
            <a:endParaRPr lang="en-US" altLang="zh-TW" dirty="0" smtClean="0"/>
          </a:p>
          <a:p>
            <a:pPr marL="82296" indent="0">
              <a:buNone/>
            </a:pPr>
            <a:r>
              <a:rPr lang="zh-TW" altLang="en-US" dirty="0"/>
              <a:t> </a:t>
            </a:r>
            <a:r>
              <a:rPr lang="zh-TW" altLang="en-US" dirty="0" smtClean="0"/>
              <a:t>    </a:t>
            </a:r>
            <a:r>
              <a:rPr lang="zh-TW" altLang="zh-TW" dirty="0" smtClean="0"/>
              <a:t>活動所產生</a:t>
            </a:r>
            <a:r>
              <a:rPr lang="zh-TW" altLang="zh-TW" dirty="0"/>
              <a:t>之</a:t>
            </a:r>
            <a:r>
              <a:rPr lang="zh-TW" altLang="zh-TW" dirty="0" smtClean="0"/>
              <a:t>影響</a:t>
            </a:r>
            <a:r>
              <a:rPr lang="zh-TW" altLang="en-US" dirty="0" smtClean="0"/>
              <a:t>。</a:t>
            </a:r>
            <a:endParaRPr lang="zh-TW" altLang="zh-TW" dirty="0"/>
          </a:p>
          <a:p>
            <a:r>
              <a:rPr lang="en-US" altLang="zh-TW" dirty="0"/>
              <a:t>(1) </a:t>
            </a:r>
            <a:r>
              <a:rPr lang="zh-TW" altLang="zh-TW" dirty="0"/>
              <a:t>應用上之風險，一是屬於生物科技應用之結果，所直接或間接</a:t>
            </a:r>
            <a:r>
              <a:rPr lang="zh-TW" altLang="zh-TW" dirty="0" smtClean="0"/>
              <a:t>產生之</a:t>
            </a:r>
            <a:r>
              <a:rPr lang="zh-TW" altLang="zh-TW" dirty="0"/>
              <a:t>社會風險</a:t>
            </a:r>
          </a:p>
          <a:p>
            <a:r>
              <a:rPr lang="en-US" altLang="zh-TW" dirty="0"/>
              <a:t>(2) </a:t>
            </a:r>
            <a:r>
              <a:rPr lang="zh-TW" altLang="zh-TW" dirty="0"/>
              <a:t>規範上之風險，，此係指為規範生物科技之各類問題，如</a:t>
            </a:r>
            <a:r>
              <a:rPr lang="zh-TW" altLang="zh-TW" dirty="0" smtClean="0"/>
              <a:t>因法律</a:t>
            </a:r>
            <a:r>
              <a:rPr lang="zh-TW" altLang="zh-TW" dirty="0"/>
              <a:t>人對生物科技議題在認知上的落差，所造成之法律規範之設計引發之適用與</a:t>
            </a:r>
          </a:p>
          <a:p>
            <a:r>
              <a:rPr lang="zh-TW" altLang="zh-TW" dirty="0"/>
              <a:t>規範效果上之風險性議題。</a:t>
            </a:r>
          </a:p>
          <a:p>
            <a:r>
              <a:rPr lang="en-US" altLang="zh-TW" u="sng" dirty="0"/>
              <a:t>b</a:t>
            </a:r>
            <a:r>
              <a:rPr lang="zh-TW" altLang="zh-TW" u="sng" dirty="0">
                <a:solidFill>
                  <a:srgbClr val="FF0000"/>
                </a:solidFill>
              </a:rPr>
              <a:t>科技性風險</a:t>
            </a:r>
            <a:r>
              <a:rPr lang="zh-TW" altLang="zh-TW" dirty="0"/>
              <a:t>，特別指由於科學不確定性因素對人體健康或生態環境所造成的負面影響</a:t>
            </a:r>
          </a:p>
          <a:p>
            <a:r>
              <a:rPr lang="en-US" altLang="zh-TW" u="sng" dirty="0"/>
              <a:t>c</a:t>
            </a:r>
            <a:r>
              <a:rPr lang="zh-TW" altLang="zh-TW" u="sng" dirty="0">
                <a:solidFill>
                  <a:srgbClr val="FF0000"/>
                </a:solidFill>
              </a:rPr>
              <a:t>產業風險</a:t>
            </a:r>
            <a:r>
              <a:rPr lang="zh-TW" altLang="zh-TW" dirty="0"/>
              <a:t>，即生物科技產業在管理、研發與競爭之過程中所可能面臨的風險。</a:t>
            </a:r>
            <a:endParaRPr lang="zh-TW" altLang="en-US" dirty="0"/>
          </a:p>
        </p:txBody>
      </p:sp>
    </p:spTree>
    <p:extLst>
      <p:ext uri="{BB962C8B-B14F-4D97-AF65-F5344CB8AC3E}">
        <p14:creationId xmlns:p14="http://schemas.microsoft.com/office/powerpoint/2010/main" val="3743259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4043"/>
            <a:ext cx="7498080" cy="1143000"/>
          </a:xfrm>
        </p:spPr>
        <p:txBody>
          <a:bodyPr/>
          <a:lstStyle/>
          <a:p>
            <a:r>
              <a:rPr lang="zh-TW" altLang="en-US" dirty="0" smtClean="0">
                <a:solidFill>
                  <a:srgbClr val="FF0000"/>
                </a:solidFill>
                <a:effectLst/>
              </a:rPr>
              <a:t>複製技術的成功</a:t>
            </a:r>
            <a:endParaRPr lang="zh-TW" altLang="en-US" dirty="0">
              <a:solidFill>
                <a:srgbClr val="FF0000"/>
              </a:solidFill>
              <a:effectLst/>
            </a:endParaRPr>
          </a:p>
        </p:txBody>
      </p:sp>
      <p:sp>
        <p:nvSpPr>
          <p:cNvPr id="3" name="內容版面配置區 2"/>
          <p:cNvSpPr>
            <a:spLocks noGrp="1"/>
          </p:cNvSpPr>
          <p:nvPr>
            <p:ph idx="1"/>
          </p:nvPr>
        </p:nvSpPr>
        <p:spPr>
          <a:xfrm>
            <a:off x="1331640" y="980728"/>
            <a:ext cx="7498080" cy="5267672"/>
          </a:xfrm>
        </p:spPr>
        <p:txBody>
          <a:bodyPr>
            <a:noAutofit/>
          </a:bodyPr>
          <a:lstStyle/>
          <a:p>
            <a:pPr marL="82296" indent="0">
              <a:buNone/>
            </a:pPr>
            <a:r>
              <a:rPr lang="zh-TW" altLang="zh-TW" sz="3600" dirty="0"/>
              <a:t>西元</a:t>
            </a:r>
            <a:r>
              <a:rPr lang="en-US" altLang="zh-TW" sz="3600" dirty="0"/>
              <a:t>1996</a:t>
            </a:r>
            <a:r>
              <a:rPr lang="zh-TW" altLang="zh-TW" sz="3600" dirty="0"/>
              <a:t>年</a:t>
            </a:r>
            <a:r>
              <a:rPr lang="en-US" altLang="zh-TW" sz="3600" dirty="0"/>
              <a:t>7</a:t>
            </a:r>
            <a:r>
              <a:rPr lang="zh-TW" altLang="zh-TW" sz="3600" dirty="0"/>
              <a:t>月</a:t>
            </a:r>
            <a:r>
              <a:rPr lang="en-US" altLang="zh-TW" sz="3600" dirty="0"/>
              <a:t>5</a:t>
            </a:r>
            <a:r>
              <a:rPr lang="zh-TW" altLang="zh-TW" sz="3600" dirty="0"/>
              <a:t>日，英國羅斯林研究院（</a:t>
            </a:r>
            <a:r>
              <a:rPr lang="en-US" altLang="zh-TW" sz="3600" dirty="0" err="1"/>
              <a:t>Roslin</a:t>
            </a:r>
            <a:r>
              <a:rPr lang="en-US" altLang="zh-TW" sz="3600" dirty="0"/>
              <a:t> Institute</a:t>
            </a:r>
            <a:r>
              <a:rPr lang="zh-TW" altLang="zh-TW" sz="3600" dirty="0"/>
              <a:t>）的</a:t>
            </a:r>
            <a:r>
              <a:rPr lang="en-US" altLang="zh-TW" sz="3600" dirty="0"/>
              <a:t> Ian </a:t>
            </a:r>
            <a:r>
              <a:rPr lang="en-US" altLang="zh-TW" sz="3600" dirty="0" err="1"/>
              <a:t>Wilmut</a:t>
            </a:r>
            <a:r>
              <a:rPr lang="en-US" altLang="zh-TW" sz="3600" dirty="0"/>
              <a:t> </a:t>
            </a:r>
            <a:r>
              <a:rPr lang="zh-TW" altLang="zh-TW" sz="3600" dirty="0"/>
              <a:t>博士，成功地利用一隻六歲大的母羊乳腺體細胞中的遺傳基因，複製（</a:t>
            </a:r>
            <a:r>
              <a:rPr lang="en-US" altLang="zh-TW" sz="3600" dirty="0"/>
              <a:t>clone</a:t>
            </a:r>
            <a:r>
              <a:rPr lang="zh-TW" altLang="zh-TW" sz="3600" dirty="0"/>
              <a:t>）出另一隻名叫桃麗的綿羊</a:t>
            </a:r>
            <a:r>
              <a:rPr lang="zh-TW" altLang="zh-TW" sz="3600" dirty="0" smtClean="0"/>
              <a:t>。</a:t>
            </a:r>
            <a:endParaRPr lang="en-US" altLang="zh-TW" sz="3600" dirty="0" smtClean="0"/>
          </a:p>
          <a:p>
            <a:pPr marL="82296" indent="0">
              <a:buNone/>
            </a:pPr>
            <a:r>
              <a:rPr lang="zh-TW" altLang="zh-TW" sz="3600" dirty="0" smtClean="0"/>
              <a:t>桃</a:t>
            </a:r>
            <a:r>
              <a:rPr lang="zh-TW" altLang="zh-TW" sz="3600" dirty="0"/>
              <a:t>麗羊之所以震驚學術界，主要是因為它是一個已經停止分裂的成年細胞核被轉殖到一個抽掉原本的細胞核的卵細胞中後，可以分裂繁殖成一個新的</a:t>
            </a:r>
            <a:r>
              <a:rPr lang="zh-TW" altLang="zh-TW" sz="3600" dirty="0" smtClean="0"/>
              <a:t>個體</a:t>
            </a:r>
            <a:r>
              <a:rPr lang="zh-TW" altLang="en-US" sz="3600" dirty="0" smtClean="0"/>
              <a:t>。</a:t>
            </a:r>
            <a:endParaRPr lang="zh-TW" altLang="en-US" sz="3600" dirty="0"/>
          </a:p>
        </p:txBody>
      </p:sp>
    </p:spTree>
    <p:extLst>
      <p:ext uri="{BB962C8B-B14F-4D97-AF65-F5344CB8AC3E}">
        <p14:creationId xmlns:p14="http://schemas.microsoft.com/office/powerpoint/2010/main" val="20058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effectLst/>
              </a:rPr>
              <a:t>是福？是禍？</a:t>
            </a:r>
            <a:endParaRPr lang="zh-TW" altLang="en-US" dirty="0">
              <a:solidFill>
                <a:srgbClr val="FF0000"/>
              </a:solidFill>
              <a:effectLst/>
            </a:endParaRPr>
          </a:p>
        </p:txBody>
      </p:sp>
      <p:sp>
        <p:nvSpPr>
          <p:cNvPr id="3" name="內容版面配置區 2"/>
          <p:cNvSpPr>
            <a:spLocks noGrp="1"/>
          </p:cNvSpPr>
          <p:nvPr>
            <p:ph idx="1"/>
          </p:nvPr>
        </p:nvSpPr>
        <p:spPr/>
        <p:txBody>
          <a:bodyPr>
            <a:normAutofit/>
          </a:bodyPr>
          <a:lstStyle/>
          <a:p>
            <a:r>
              <a:rPr lang="zh-TW" altLang="zh-TW" sz="4000" dirty="0"/>
              <a:t>這個技術背後隱含的意義是人類可以</a:t>
            </a:r>
            <a:r>
              <a:rPr lang="zh-TW" altLang="zh-TW" sz="4000" dirty="0">
                <a:solidFill>
                  <a:srgbClr val="FF0000"/>
                </a:solidFill>
              </a:rPr>
              <a:t>隨意</a:t>
            </a:r>
            <a:r>
              <a:rPr lang="zh-TW" altLang="zh-TW" sz="4000" dirty="0"/>
              <a:t>的從自身取下一個細胞，複製出自己所需的器官來替代已經毀損的器官，或甚至複製出一個「自己」。這種技術下一個隱含意義是「人是否就可以</a:t>
            </a:r>
            <a:r>
              <a:rPr lang="zh-TW" altLang="zh-TW" sz="4000" dirty="0">
                <a:solidFill>
                  <a:srgbClr val="FF0000"/>
                </a:solidFill>
              </a:rPr>
              <a:t>長生不老</a:t>
            </a:r>
            <a:r>
              <a:rPr lang="zh-TW" altLang="zh-TW" sz="4000" dirty="0"/>
              <a:t>了？」。</a:t>
            </a:r>
            <a:endParaRPr lang="zh-TW" altLang="en-US" sz="4000" dirty="0"/>
          </a:p>
        </p:txBody>
      </p:sp>
    </p:spTree>
    <p:extLst>
      <p:ext uri="{BB962C8B-B14F-4D97-AF65-F5344CB8AC3E}">
        <p14:creationId xmlns:p14="http://schemas.microsoft.com/office/powerpoint/2010/main" val="2358072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608" y="-459432"/>
            <a:ext cx="7498080" cy="1877070"/>
          </a:xfrm>
        </p:spPr>
        <p:txBody>
          <a:bodyPr/>
          <a:lstStyle/>
          <a:p>
            <a:r>
              <a:rPr lang="zh-TW" altLang="en-US" dirty="0" smtClean="0">
                <a:solidFill>
                  <a:srgbClr val="FF0000"/>
                </a:solidFill>
                <a:effectLst/>
              </a:rPr>
              <a:t>複製技術的貢獻</a:t>
            </a:r>
            <a:endParaRPr lang="zh-TW" altLang="en-US" dirty="0">
              <a:solidFill>
                <a:srgbClr val="FF0000"/>
              </a:solidFill>
              <a:effectLst/>
            </a:endParaRPr>
          </a:p>
        </p:txBody>
      </p:sp>
      <p:sp>
        <p:nvSpPr>
          <p:cNvPr id="3" name="內容版面配置區 2"/>
          <p:cNvSpPr>
            <a:spLocks noGrp="1"/>
          </p:cNvSpPr>
          <p:nvPr>
            <p:ph idx="1"/>
          </p:nvPr>
        </p:nvSpPr>
        <p:spPr>
          <a:xfrm>
            <a:off x="1435608" y="980728"/>
            <a:ext cx="7498080" cy="5688632"/>
          </a:xfrm>
        </p:spPr>
        <p:txBody>
          <a:bodyPr>
            <a:normAutofit fontScale="77500" lnSpcReduction="20000"/>
          </a:bodyPr>
          <a:lstStyle/>
          <a:p>
            <a:pPr>
              <a:lnSpc>
                <a:spcPct val="90000"/>
              </a:lnSpc>
              <a:defRPr/>
            </a:pPr>
            <a:r>
              <a:rPr lang="zh-TW" altLang="en-US" sz="3600" dirty="0"/>
              <a:t>桃麗羊複製成功，初衷是為了製藥工業可以大量生產具</a:t>
            </a:r>
            <a:r>
              <a:rPr lang="zh-TW" altLang="en-US" sz="3600" dirty="0">
                <a:solidFill>
                  <a:srgbClr val="FF0000"/>
                </a:solidFill>
              </a:rPr>
              <a:t>醫療效用的羊奶</a:t>
            </a:r>
            <a:r>
              <a:rPr lang="zh-TW" altLang="en-US" sz="3600" dirty="0"/>
              <a:t>，但這項生物醫學的成就影響深遠、撼動全球，是生殖科技的新里程。同年 </a:t>
            </a:r>
            <a:r>
              <a:rPr lang="en-US" altLang="zh-TW" sz="3600" dirty="0"/>
              <a:t>7 </a:t>
            </a:r>
            <a:r>
              <a:rPr lang="zh-TW" altLang="en-US" sz="3600" dirty="0"/>
              <a:t>月，該中心又創造了人類基因轉殖羊波麗 </a:t>
            </a:r>
            <a:r>
              <a:rPr lang="en-US" altLang="zh-TW" sz="3600" dirty="0"/>
              <a:t>(Polly)</a:t>
            </a:r>
            <a:r>
              <a:rPr lang="zh-TW" altLang="en-US" sz="3600" dirty="0"/>
              <a:t>，其羊乳含凝血蛋白，可用來</a:t>
            </a:r>
            <a:r>
              <a:rPr lang="zh-TW" altLang="en-US" sz="3600" dirty="0">
                <a:solidFill>
                  <a:srgbClr val="FF0000"/>
                </a:solidFill>
              </a:rPr>
              <a:t>治療血友病</a:t>
            </a:r>
            <a:r>
              <a:rPr lang="zh-TW" altLang="en-US" sz="3600" dirty="0"/>
              <a:t>。</a:t>
            </a:r>
          </a:p>
          <a:p>
            <a:pPr>
              <a:lnSpc>
                <a:spcPct val="90000"/>
              </a:lnSpc>
              <a:defRPr/>
            </a:pPr>
            <a:r>
              <a:rPr lang="zh-TW" altLang="en-US" sz="3600" dirty="0">
                <a:solidFill>
                  <a:srgbClr val="FF0000"/>
                </a:solidFill>
              </a:rPr>
              <a:t>美國</a:t>
            </a:r>
            <a:r>
              <a:rPr lang="zh-TW" altLang="en-US" sz="3600" dirty="0"/>
              <a:t>奧瑞岡州海狸市的靈長類研究中心 </a:t>
            </a:r>
            <a:r>
              <a:rPr lang="en-US" altLang="zh-TW" sz="3600" dirty="0"/>
              <a:t>(Oregon Regional Primate Research Center) </a:t>
            </a:r>
            <a:r>
              <a:rPr lang="zh-TW" altLang="en-US" sz="3600" dirty="0"/>
              <a:t>亦發布了</a:t>
            </a:r>
            <a:r>
              <a:rPr lang="zh-TW" altLang="en-US" sz="3600" dirty="0">
                <a:solidFill>
                  <a:srgbClr val="FF0000"/>
                </a:solidFill>
              </a:rPr>
              <a:t>獼猴體細胞核</a:t>
            </a:r>
            <a:r>
              <a:rPr lang="zh-TW" altLang="en-US" sz="3600" dirty="0"/>
              <a:t>移植成功的消息</a:t>
            </a:r>
          </a:p>
          <a:p>
            <a:pPr>
              <a:lnSpc>
                <a:spcPct val="90000"/>
              </a:lnSpc>
              <a:defRPr/>
            </a:pPr>
            <a:r>
              <a:rPr lang="en-US" altLang="zh-TW" sz="3600" dirty="0"/>
              <a:t>1998 </a:t>
            </a:r>
            <a:r>
              <a:rPr lang="zh-TW" altLang="en-US" sz="3600" dirty="0"/>
              <a:t>年 </a:t>
            </a:r>
            <a:r>
              <a:rPr lang="en-US" altLang="zh-TW" sz="3600" dirty="0"/>
              <a:t>7 </a:t>
            </a:r>
            <a:r>
              <a:rPr lang="zh-TW" altLang="en-US" sz="3600" dirty="0"/>
              <a:t>月夏威夷大學宣布完成</a:t>
            </a:r>
            <a:r>
              <a:rPr lang="zh-TW" altLang="en-US" sz="3600" dirty="0">
                <a:solidFill>
                  <a:srgbClr val="FF0000"/>
                </a:solidFill>
              </a:rPr>
              <a:t>老鼠的複製</a:t>
            </a:r>
          </a:p>
          <a:p>
            <a:pPr>
              <a:lnSpc>
                <a:spcPct val="90000"/>
              </a:lnSpc>
              <a:defRPr/>
            </a:pPr>
            <a:r>
              <a:rPr lang="en-US" altLang="zh-TW" sz="3600" dirty="0"/>
              <a:t>12 </a:t>
            </a:r>
            <a:r>
              <a:rPr lang="zh-TW" altLang="en-US" sz="3600" dirty="0"/>
              <a:t>月日本近畿（</a:t>
            </a:r>
            <a:r>
              <a:rPr lang="en-US" altLang="zh-TW" sz="3600" dirty="0"/>
              <a:t>Kinki</a:t>
            </a:r>
            <a:r>
              <a:rPr lang="zh-TW" altLang="en-US" sz="3600" dirty="0"/>
              <a:t>）大學發表了</a:t>
            </a:r>
            <a:r>
              <a:rPr lang="zh-TW" altLang="en-US" sz="3600" dirty="0">
                <a:solidFill>
                  <a:srgbClr val="FF0000"/>
                </a:solidFill>
              </a:rPr>
              <a:t>牛的複製</a:t>
            </a:r>
          </a:p>
          <a:p>
            <a:pPr>
              <a:lnSpc>
                <a:spcPct val="90000"/>
              </a:lnSpc>
              <a:defRPr/>
            </a:pPr>
            <a:r>
              <a:rPr lang="zh-TW" altLang="en-US" sz="3600" dirty="0">
                <a:solidFill>
                  <a:srgbClr val="FF0000"/>
                </a:solidFill>
              </a:rPr>
              <a:t>韓國</a:t>
            </a:r>
            <a:r>
              <a:rPr lang="zh-TW" altLang="en-US" sz="3600" dirty="0"/>
              <a:t>慶熙（</a:t>
            </a:r>
            <a:r>
              <a:rPr lang="en-US" altLang="zh-TW" sz="3600" dirty="0" err="1"/>
              <a:t>Keyonghee</a:t>
            </a:r>
            <a:r>
              <a:rPr lang="zh-TW" altLang="en-US" sz="3600" dirty="0"/>
              <a:t>）大學也宣稱他們進行了</a:t>
            </a:r>
            <a:r>
              <a:rPr lang="zh-TW" altLang="en-US" sz="3600" dirty="0">
                <a:solidFill>
                  <a:srgbClr val="FF0000"/>
                </a:solidFill>
              </a:rPr>
              <a:t>人類體細胞核的轉殖</a:t>
            </a:r>
            <a:r>
              <a:rPr lang="zh-TW" altLang="en-US" sz="3600" dirty="0"/>
              <a:t>、並成功分裂發育成胚胎，但隨後由於倫理的考量而將它摧毀</a:t>
            </a:r>
          </a:p>
          <a:p>
            <a:pPr>
              <a:lnSpc>
                <a:spcPct val="90000"/>
              </a:lnSpc>
              <a:defRPr/>
            </a:pPr>
            <a:r>
              <a:rPr lang="en-US" altLang="zh-TW" sz="3600" dirty="0"/>
              <a:t>2001 </a:t>
            </a:r>
            <a:r>
              <a:rPr lang="zh-TW" altLang="en-US" sz="3600" dirty="0"/>
              <a:t>年 </a:t>
            </a:r>
            <a:r>
              <a:rPr lang="en-US" altLang="zh-TW" sz="3600" dirty="0"/>
              <a:t>8 </a:t>
            </a:r>
            <a:r>
              <a:rPr lang="zh-TW" altLang="en-US" sz="3600" dirty="0"/>
              <a:t>月</a:t>
            </a:r>
            <a:r>
              <a:rPr lang="zh-TW" altLang="en-US" sz="3600" dirty="0">
                <a:solidFill>
                  <a:srgbClr val="FF0000"/>
                </a:solidFill>
              </a:rPr>
              <a:t>台灣</a:t>
            </a:r>
            <a:r>
              <a:rPr lang="zh-TW" altLang="en-US" sz="3600" dirty="0"/>
              <a:t>的農委會也有</a:t>
            </a:r>
            <a:r>
              <a:rPr lang="zh-TW" altLang="en-US" sz="3600" dirty="0">
                <a:solidFill>
                  <a:srgbClr val="FF0000"/>
                </a:solidFill>
              </a:rPr>
              <a:t>複製牛</a:t>
            </a:r>
            <a:r>
              <a:rPr lang="zh-TW" altLang="en-US" sz="3600" dirty="0"/>
              <a:t>「畜寶」的誕生，不幸早夭。</a:t>
            </a:r>
          </a:p>
          <a:p>
            <a:pPr marL="82296" indent="0">
              <a:buNone/>
            </a:pPr>
            <a:endParaRPr lang="zh-TW" altLang="en-US" dirty="0"/>
          </a:p>
        </p:txBody>
      </p:sp>
    </p:spTree>
    <p:extLst>
      <p:ext uri="{BB962C8B-B14F-4D97-AF65-F5344CB8AC3E}">
        <p14:creationId xmlns:p14="http://schemas.microsoft.com/office/powerpoint/2010/main" val="3139096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509</TotalTime>
  <Words>1907</Words>
  <Application>Microsoft Office PowerPoint</Application>
  <PresentationFormat>如螢幕大小 (4:3)</PresentationFormat>
  <Paragraphs>91</Paragraphs>
  <Slides>25</Slides>
  <Notes>0</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夏至</vt:lpstr>
      <vt:lpstr>PowerPoint 簡報</vt:lpstr>
      <vt:lpstr>單元目標</vt:lpstr>
      <vt:lpstr>科技代表是什麼?</vt:lpstr>
      <vt:lpstr>生物科技 (BIOTECHNOLOGY)</vt:lpstr>
      <vt:lpstr>簡單來說…生物科技就是… </vt:lpstr>
      <vt:lpstr>生物科技之社會性議題</vt:lpstr>
      <vt:lpstr>複製技術的成功</vt:lpstr>
      <vt:lpstr>是福？是禍？</vt:lpstr>
      <vt:lpstr>複製技術的貢獻</vt:lpstr>
      <vt:lpstr>  複製人風險與胚胎問題</vt:lpstr>
      <vt:lpstr>反對複製人的觀點</vt:lpstr>
      <vt:lpstr>(2) 複製一個死去的親人 </vt:lpstr>
      <vt:lpstr>PowerPoint 簡報</vt:lpstr>
      <vt:lpstr>PowerPoint 簡報</vt:lpstr>
      <vt:lpstr>PowerPoint 簡報</vt:lpstr>
      <vt:lpstr>長生不老？</vt:lpstr>
      <vt:lpstr>冷凍人身分？</vt:lpstr>
      <vt:lpstr>商品化？扮演上帝之手？</vt:lpstr>
      <vt:lpstr>違反自然，人類滅亡？</vt:lpstr>
      <vt:lpstr>可能被獨裁者濫用 </vt:lpstr>
      <vt:lpstr>省思</vt:lpstr>
      <vt:lpstr>姊姊的守護者</vt:lpstr>
      <vt:lpstr>姊姊的守護者</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辯論賽練習</dc:title>
  <dc:creator>user</dc:creator>
  <cp:lastModifiedBy>user</cp:lastModifiedBy>
  <cp:revision>37</cp:revision>
  <dcterms:created xsi:type="dcterms:W3CDTF">2014-10-23T14:48:47Z</dcterms:created>
  <dcterms:modified xsi:type="dcterms:W3CDTF">2014-11-21T01:01:17Z</dcterms:modified>
</cp:coreProperties>
</file>